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375" r:id="rId2"/>
    <p:sldId id="387" r:id="rId3"/>
    <p:sldId id="377" r:id="rId4"/>
    <p:sldId id="382" r:id="rId5"/>
    <p:sldId id="397" r:id="rId6"/>
    <p:sldId id="393" r:id="rId7"/>
    <p:sldId id="394" r:id="rId8"/>
    <p:sldId id="395" r:id="rId9"/>
    <p:sldId id="383" r:id="rId10"/>
    <p:sldId id="378" r:id="rId11"/>
    <p:sldId id="381" r:id="rId12"/>
    <p:sldId id="384" r:id="rId13"/>
    <p:sldId id="385" r:id="rId14"/>
    <p:sldId id="386" r:id="rId15"/>
    <p:sldId id="379" r:id="rId16"/>
    <p:sldId id="388" r:id="rId17"/>
    <p:sldId id="389" r:id="rId18"/>
    <p:sldId id="396" r:id="rId19"/>
    <p:sldId id="380" r:id="rId20"/>
    <p:sldId id="398" r:id="rId21"/>
    <p:sldId id="390" r:id="rId22"/>
    <p:sldId id="392" r:id="rId23"/>
  </p:sldIdLst>
  <p:sldSz cx="12192000" cy="6858000"/>
  <p:notesSz cx="6858000" cy="9144000"/>
  <p:defaultTextStyle>
    <a:defPPr>
      <a:defRPr lang="en-US"/>
    </a:defPPr>
    <a:lvl1pPr algn="ctr" rtl="0" eaLnBrk="0" fontAlgn="base" hangingPunct="0">
      <a:spcBef>
        <a:spcPct val="0"/>
      </a:spcBef>
      <a:spcAft>
        <a:spcPct val="0"/>
      </a:spcAft>
      <a:defRPr sz="2400" b="1" kern="1200">
        <a:solidFill>
          <a:schemeClr val="tx1"/>
        </a:solidFill>
        <a:latin typeface="Trebuchet MS" pitchFamily="34" charset="0"/>
        <a:ea typeface="+mn-ea"/>
        <a:cs typeface="+mn-cs"/>
      </a:defRPr>
    </a:lvl1pPr>
    <a:lvl2pPr marL="457200" algn="ctr" rtl="0" eaLnBrk="0" fontAlgn="base" hangingPunct="0">
      <a:spcBef>
        <a:spcPct val="0"/>
      </a:spcBef>
      <a:spcAft>
        <a:spcPct val="0"/>
      </a:spcAft>
      <a:defRPr sz="2400" b="1" kern="1200">
        <a:solidFill>
          <a:schemeClr val="tx1"/>
        </a:solidFill>
        <a:latin typeface="Trebuchet MS" pitchFamily="34" charset="0"/>
        <a:ea typeface="+mn-ea"/>
        <a:cs typeface="+mn-cs"/>
      </a:defRPr>
    </a:lvl2pPr>
    <a:lvl3pPr marL="914400" algn="ctr" rtl="0" eaLnBrk="0" fontAlgn="base" hangingPunct="0">
      <a:spcBef>
        <a:spcPct val="0"/>
      </a:spcBef>
      <a:spcAft>
        <a:spcPct val="0"/>
      </a:spcAft>
      <a:defRPr sz="2400" b="1" kern="1200">
        <a:solidFill>
          <a:schemeClr val="tx1"/>
        </a:solidFill>
        <a:latin typeface="Trebuchet MS" pitchFamily="34" charset="0"/>
        <a:ea typeface="+mn-ea"/>
        <a:cs typeface="+mn-cs"/>
      </a:defRPr>
    </a:lvl3pPr>
    <a:lvl4pPr marL="1371600" algn="ctr" rtl="0" eaLnBrk="0" fontAlgn="base" hangingPunct="0">
      <a:spcBef>
        <a:spcPct val="0"/>
      </a:spcBef>
      <a:spcAft>
        <a:spcPct val="0"/>
      </a:spcAft>
      <a:defRPr sz="2400" b="1" kern="1200">
        <a:solidFill>
          <a:schemeClr val="tx1"/>
        </a:solidFill>
        <a:latin typeface="Trebuchet MS" pitchFamily="34" charset="0"/>
        <a:ea typeface="+mn-ea"/>
        <a:cs typeface="+mn-cs"/>
      </a:defRPr>
    </a:lvl4pPr>
    <a:lvl5pPr marL="1828800" algn="ctr" rtl="0" eaLnBrk="0" fontAlgn="base" hangingPunct="0">
      <a:spcBef>
        <a:spcPct val="0"/>
      </a:spcBef>
      <a:spcAft>
        <a:spcPct val="0"/>
      </a:spcAft>
      <a:defRPr sz="2400" b="1" kern="1200">
        <a:solidFill>
          <a:schemeClr val="tx1"/>
        </a:solidFill>
        <a:latin typeface="Trebuchet MS" pitchFamily="34" charset="0"/>
        <a:ea typeface="+mn-ea"/>
        <a:cs typeface="+mn-cs"/>
      </a:defRPr>
    </a:lvl5pPr>
    <a:lvl6pPr marL="2286000" algn="l" defTabSz="914400" rtl="0" eaLnBrk="1" latinLnBrk="0" hangingPunct="1">
      <a:defRPr sz="2400" b="1" kern="1200">
        <a:solidFill>
          <a:schemeClr val="tx1"/>
        </a:solidFill>
        <a:latin typeface="Trebuchet MS" pitchFamily="34" charset="0"/>
        <a:ea typeface="+mn-ea"/>
        <a:cs typeface="+mn-cs"/>
      </a:defRPr>
    </a:lvl6pPr>
    <a:lvl7pPr marL="2743200" algn="l" defTabSz="914400" rtl="0" eaLnBrk="1" latinLnBrk="0" hangingPunct="1">
      <a:defRPr sz="2400" b="1" kern="1200">
        <a:solidFill>
          <a:schemeClr val="tx1"/>
        </a:solidFill>
        <a:latin typeface="Trebuchet MS" pitchFamily="34" charset="0"/>
        <a:ea typeface="+mn-ea"/>
        <a:cs typeface="+mn-cs"/>
      </a:defRPr>
    </a:lvl7pPr>
    <a:lvl8pPr marL="3200400" algn="l" defTabSz="914400" rtl="0" eaLnBrk="1" latinLnBrk="0" hangingPunct="1">
      <a:defRPr sz="2400" b="1" kern="1200">
        <a:solidFill>
          <a:schemeClr val="tx1"/>
        </a:solidFill>
        <a:latin typeface="Trebuchet MS" pitchFamily="34" charset="0"/>
        <a:ea typeface="+mn-ea"/>
        <a:cs typeface="+mn-cs"/>
      </a:defRPr>
    </a:lvl8pPr>
    <a:lvl9pPr marL="3657600" algn="l" defTabSz="914400" rtl="0" eaLnBrk="1" latinLnBrk="0" hangingPunct="1">
      <a:defRPr sz="2400" b="1"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9933"/>
    <a:srgbClr val="00FFFF"/>
    <a:srgbClr val="7F7F7F"/>
    <a:srgbClr val="009973"/>
    <a:srgbClr val="C2FFF0"/>
    <a:srgbClr val="EAEAEA"/>
    <a:srgbClr val="DDDDDD"/>
    <a:srgbClr val="CC33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49" autoAdjust="0"/>
    <p:restoredTop sz="96274" autoAdjust="0"/>
  </p:normalViewPr>
  <p:slideViewPr>
    <p:cSldViewPr snapToGrid="0">
      <p:cViewPr varScale="1">
        <p:scale>
          <a:sx n="111" d="100"/>
          <a:sy n="111" d="100"/>
        </p:scale>
        <p:origin x="450"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9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89263" cy="450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vl1pPr>
          </a:lstStyle>
          <a:p>
            <a:endParaRPr lang="en-US"/>
          </a:p>
        </p:txBody>
      </p:sp>
      <p:sp>
        <p:nvSpPr>
          <p:cNvPr id="28675" name="Rectangle 3"/>
          <p:cNvSpPr>
            <a:spLocks noGrp="1" noChangeArrowheads="1"/>
          </p:cNvSpPr>
          <p:nvPr>
            <p:ph type="dt" sz="quarter" idx="1"/>
          </p:nvPr>
        </p:nvSpPr>
        <p:spPr bwMode="auto">
          <a:xfrm>
            <a:off x="3886200" y="0"/>
            <a:ext cx="2987675" cy="450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28676" name="Rectangle 4"/>
          <p:cNvSpPr>
            <a:spLocks noGrp="1" noChangeArrowheads="1"/>
          </p:cNvSpPr>
          <p:nvPr>
            <p:ph type="ftr" sz="quarter" idx="2"/>
          </p:nvPr>
        </p:nvSpPr>
        <p:spPr bwMode="auto">
          <a:xfrm>
            <a:off x="0" y="8710613"/>
            <a:ext cx="2989263" cy="450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vl1pPr>
          </a:lstStyle>
          <a:p>
            <a:endParaRPr lang="en-US"/>
          </a:p>
        </p:txBody>
      </p:sp>
      <p:sp>
        <p:nvSpPr>
          <p:cNvPr id="28677" name="Rectangle 5"/>
          <p:cNvSpPr>
            <a:spLocks noGrp="1" noChangeArrowheads="1"/>
          </p:cNvSpPr>
          <p:nvPr>
            <p:ph type="sldNum" sz="quarter" idx="3"/>
          </p:nvPr>
        </p:nvSpPr>
        <p:spPr bwMode="auto">
          <a:xfrm>
            <a:off x="3886200" y="8710613"/>
            <a:ext cx="2987675" cy="450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1E40B86E-EC0E-4429-B92E-07460DD0E14F}"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0213" cy="45720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l" defTabSz="930275">
              <a:defRPr sz="1200" b="0"/>
            </a:lvl1pPr>
          </a:lstStyle>
          <a:p>
            <a:endParaRPr lang="en-US"/>
          </a:p>
        </p:txBody>
      </p:sp>
      <p:sp>
        <p:nvSpPr>
          <p:cNvPr id="19459" name="Rectangle 3"/>
          <p:cNvSpPr>
            <a:spLocks noGrp="1" noChangeArrowheads="1"/>
          </p:cNvSpPr>
          <p:nvPr>
            <p:ph type="dt" idx="1"/>
          </p:nvPr>
        </p:nvSpPr>
        <p:spPr bwMode="auto">
          <a:xfrm>
            <a:off x="3887788" y="0"/>
            <a:ext cx="2970212" cy="45720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r" defTabSz="930275">
              <a:defRPr sz="1200" b="0"/>
            </a:lvl1pPr>
          </a:lstStyle>
          <a:p>
            <a:endParaRPr lang="en-US"/>
          </a:p>
        </p:txBody>
      </p:sp>
      <p:sp>
        <p:nvSpPr>
          <p:cNvPr id="19460" name="Rectangle 4"/>
          <p:cNvSpPr>
            <a:spLocks noGrp="1" noRot="1" noChangeAspect="1" noChangeArrowheads="1" noTextEdit="1"/>
          </p:cNvSpPr>
          <p:nvPr>
            <p:ph type="sldImg" idx="2"/>
          </p:nvPr>
        </p:nvSpPr>
        <p:spPr bwMode="auto">
          <a:xfrm>
            <a:off x="381000" y="684213"/>
            <a:ext cx="6097588" cy="3430587"/>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912813" y="4343400"/>
            <a:ext cx="5032375" cy="4116388"/>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2" name="Rectangle 6"/>
          <p:cNvSpPr>
            <a:spLocks noGrp="1" noChangeArrowheads="1"/>
          </p:cNvSpPr>
          <p:nvPr>
            <p:ph type="ftr" sz="quarter" idx="4"/>
          </p:nvPr>
        </p:nvSpPr>
        <p:spPr bwMode="auto">
          <a:xfrm>
            <a:off x="0" y="8686800"/>
            <a:ext cx="2970213" cy="45720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l" defTabSz="930275">
              <a:defRPr sz="1200" b="0"/>
            </a:lvl1pPr>
          </a:lstStyle>
          <a:p>
            <a:endParaRPr lang="en-US"/>
          </a:p>
        </p:txBody>
      </p:sp>
      <p:sp>
        <p:nvSpPr>
          <p:cNvPr id="19463" name="Rectangle 7"/>
          <p:cNvSpPr>
            <a:spLocks noGrp="1" noChangeArrowheads="1"/>
          </p:cNvSpPr>
          <p:nvPr>
            <p:ph type="sldNum" sz="quarter" idx="5"/>
          </p:nvPr>
        </p:nvSpPr>
        <p:spPr bwMode="auto">
          <a:xfrm>
            <a:off x="3887788" y="8686800"/>
            <a:ext cx="2970212" cy="45720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r" defTabSz="930275">
              <a:defRPr sz="1200" b="0"/>
            </a:lvl1pPr>
          </a:lstStyle>
          <a:p>
            <a:fld id="{F23F3A95-BFF9-4971-A43E-0BC421FFA91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r>
              <a:rPr lang="en-US"/>
              <a:t>Page </a:t>
            </a:r>
            <a:fld id="{134F497A-5F75-4005-A6EF-6896FA5C3CB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r>
              <a:rPr lang="en-US"/>
              <a:t>Page </a:t>
            </a:r>
            <a:fld id="{96CC2281-2B52-4EF5-AD29-C412B7EB1F9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5552" y="385764"/>
            <a:ext cx="2660649" cy="5976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1" y="385764"/>
            <a:ext cx="7785100" cy="5976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r>
              <a:rPr lang="en-US"/>
              <a:t>Page </a:t>
            </a:r>
            <a:fld id="{C387DD5F-73C2-4005-B28A-4AAD90D7A18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r>
              <a:rPr lang="en-US"/>
              <a:t>Page </a:t>
            </a:r>
            <a:fld id="{9725034B-D593-4534-AC6B-1FAEF36B128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r>
              <a:rPr lang="en-US"/>
              <a:t>Page </a:t>
            </a:r>
            <a:fld id="{B0CF94B6-A259-4B0A-BE37-24808FD3ADD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1" y="1293814"/>
            <a:ext cx="5221816" cy="50688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2267" y="1293814"/>
            <a:ext cx="5223933" cy="50688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r>
              <a:rPr lang="en-US"/>
              <a:t>Page </a:t>
            </a:r>
            <a:fld id="{CAED5B58-8082-47CE-8A48-A2931031DC7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r>
              <a:rPr lang="en-US"/>
              <a:t>Page </a:t>
            </a:r>
            <a:fld id="{D7F28D62-826D-4201-99D5-D754FDB0C2D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r>
              <a:rPr lang="en-US"/>
              <a:t>Page </a:t>
            </a:r>
            <a:fld id="{56A6C3CF-00B2-464E-9ADB-5DB6FD32A95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r>
              <a:rPr lang="en-US"/>
              <a:t>Page </a:t>
            </a:r>
            <a:fld id="{572EC98D-7730-467D-BA6C-4057E06E123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a:t>Page </a:t>
            </a:r>
            <a:fld id="{7DCF1B96-39C6-4A2B-9F29-458E35336E6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a:t>Page </a:t>
            </a:r>
            <a:fld id="{1C71A90B-82AE-439C-A882-122777E9187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57251" y="385764"/>
            <a:ext cx="10471149" cy="847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57251" y="1293814"/>
            <a:ext cx="10648949" cy="5068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Text Box 11"/>
          <p:cNvSpPr txBox="1">
            <a:spLocks noChangeArrowheads="1"/>
          </p:cNvSpPr>
          <p:nvPr/>
        </p:nvSpPr>
        <p:spPr bwMode="auto">
          <a:xfrm>
            <a:off x="1" y="6600826"/>
            <a:ext cx="2776722" cy="246221"/>
          </a:xfrm>
          <a:prstGeom prst="rect">
            <a:avLst/>
          </a:prstGeom>
          <a:noFill/>
          <a:ln w="9525">
            <a:noFill/>
            <a:miter lim="800000"/>
            <a:headEnd/>
            <a:tailEnd/>
          </a:ln>
          <a:effectLst/>
        </p:spPr>
        <p:txBody>
          <a:bodyPr wrap="none">
            <a:spAutoFit/>
          </a:bodyPr>
          <a:lstStyle/>
          <a:p>
            <a:pPr algn="l"/>
            <a:r>
              <a:rPr lang="en-US" sz="1000" i="1" dirty="0">
                <a:solidFill>
                  <a:srgbClr val="990000"/>
                </a:solidFill>
                <a:latin typeface="Arial" charset="0"/>
              </a:rPr>
              <a:t>Malabar East/West Restoration Discussion</a:t>
            </a:r>
          </a:p>
        </p:txBody>
      </p:sp>
      <p:sp>
        <p:nvSpPr>
          <p:cNvPr id="1036" name="Rectangle 12"/>
          <p:cNvSpPr>
            <a:spLocks noGrp="1" noChangeArrowheads="1"/>
          </p:cNvSpPr>
          <p:nvPr>
            <p:ph type="sldNum" sz="quarter" idx="4"/>
          </p:nvPr>
        </p:nvSpPr>
        <p:spPr bwMode="auto">
          <a:xfrm>
            <a:off x="9586384" y="6535738"/>
            <a:ext cx="2540000"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990000"/>
                </a:solidFill>
                <a:latin typeface="+mn-lt"/>
              </a:defRPr>
            </a:lvl1pPr>
          </a:lstStyle>
          <a:p>
            <a:r>
              <a:rPr lang="en-US"/>
              <a:t>Page </a:t>
            </a:r>
            <a:fld id="{D3B6F2DD-DF0B-47D5-80B1-7F9A0395DE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3600" i="1">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i="1">
          <a:solidFill>
            <a:srgbClr val="CC0000"/>
          </a:solidFill>
          <a:effectLst>
            <a:outerShdw blurRad="38100" dist="38100" dir="2700000" algn="tl">
              <a:srgbClr val="C0C0C0"/>
            </a:outerShdw>
          </a:effectLst>
          <a:latin typeface="Impact" pitchFamily="34" charset="0"/>
        </a:defRPr>
      </a:lvl2pPr>
      <a:lvl3pPr algn="ctr" rtl="0" eaLnBrk="0" fontAlgn="base" hangingPunct="0">
        <a:spcBef>
          <a:spcPct val="0"/>
        </a:spcBef>
        <a:spcAft>
          <a:spcPct val="0"/>
        </a:spcAft>
        <a:defRPr sz="3600" i="1">
          <a:solidFill>
            <a:srgbClr val="CC0000"/>
          </a:solidFill>
          <a:effectLst>
            <a:outerShdw blurRad="38100" dist="38100" dir="2700000" algn="tl">
              <a:srgbClr val="C0C0C0"/>
            </a:outerShdw>
          </a:effectLst>
          <a:latin typeface="Impact" pitchFamily="34" charset="0"/>
        </a:defRPr>
      </a:lvl3pPr>
      <a:lvl4pPr algn="ctr" rtl="0" eaLnBrk="0" fontAlgn="base" hangingPunct="0">
        <a:spcBef>
          <a:spcPct val="0"/>
        </a:spcBef>
        <a:spcAft>
          <a:spcPct val="0"/>
        </a:spcAft>
        <a:defRPr sz="3600" i="1">
          <a:solidFill>
            <a:srgbClr val="CC0000"/>
          </a:solidFill>
          <a:effectLst>
            <a:outerShdw blurRad="38100" dist="38100" dir="2700000" algn="tl">
              <a:srgbClr val="C0C0C0"/>
            </a:outerShdw>
          </a:effectLst>
          <a:latin typeface="Impact" pitchFamily="34" charset="0"/>
        </a:defRPr>
      </a:lvl4pPr>
      <a:lvl5pPr algn="ctr" rtl="0" eaLnBrk="0" fontAlgn="base" hangingPunct="0">
        <a:spcBef>
          <a:spcPct val="0"/>
        </a:spcBef>
        <a:spcAft>
          <a:spcPct val="0"/>
        </a:spcAft>
        <a:defRPr sz="3600" i="1">
          <a:solidFill>
            <a:srgbClr val="CC0000"/>
          </a:solidFill>
          <a:effectLst>
            <a:outerShdw blurRad="38100" dist="38100" dir="2700000" algn="tl">
              <a:srgbClr val="C0C0C0"/>
            </a:outerShdw>
          </a:effectLst>
          <a:latin typeface="Impact" pitchFamily="34" charset="0"/>
        </a:defRPr>
      </a:lvl5pPr>
      <a:lvl6pPr marL="457200" algn="ctr" rtl="0" eaLnBrk="0" fontAlgn="base" hangingPunct="0">
        <a:spcBef>
          <a:spcPct val="0"/>
        </a:spcBef>
        <a:spcAft>
          <a:spcPct val="0"/>
        </a:spcAft>
        <a:defRPr sz="3600" i="1">
          <a:solidFill>
            <a:srgbClr val="CC0000"/>
          </a:solidFill>
          <a:effectLst>
            <a:outerShdw blurRad="38100" dist="38100" dir="2700000" algn="tl">
              <a:srgbClr val="C0C0C0"/>
            </a:outerShdw>
          </a:effectLst>
          <a:latin typeface="Impact" pitchFamily="34" charset="0"/>
        </a:defRPr>
      </a:lvl6pPr>
      <a:lvl7pPr marL="914400" algn="ctr" rtl="0" eaLnBrk="0" fontAlgn="base" hangingPunct="0">
        <a:spcBef>
          <a:spcPct val="0"/>
        </a:spcBef>
        <a:spcAft>
          <a:spcPct val="0"/>
        </a:spcAft>
        <a:defRPr sz="3600" i="1">
          <a:solidFill>
            <a:srgbClr val="CC0000"/>
          </a:solidFill>
          <a:effectLst>
            <a:outerShdw blurRad="38100" dist="38100" dir="2700000" algn="tl">
              <a:srgbClr val="C0C0C0"/>
            </a:outerShdw>
          </a:effectLst>
          <a:latin typeface="Impact" pitchFamily="34" charset="0"/>
        </a:defRPr>
      </a:lvl7pPr>
      <a:lvl8pPr marL="1371600" algn="ctr" rtl="0" eaLnBrk="0" fontAlgn="base" hangingPunct="0">
        <a:spcBef>
          <a:spcPct val="0"/>
        </a:spcBef>
        <a:spcAft>
          <a:spcPct val="0"/>
        </a:spcAft>
        <a:defRPr sz="3600" i="1">
          <a:solidFill>
            <a:srgbClr val="CC0000"/>
          </a:solidFill>
          <a:effectLst>
            <a:outerShdw blurRad="38100" dist="38100" dir="2700000" algn="tl">
              <a:srgbClr val="C0C0C0"/>
            </a:outerShdw>
          </a:effectLst>
          <a:latin typeface="Impact" pitchFamily="34" charset="0"/>
        </a:defRPr>
      </a:lvl8pPr>
      <a:lvl9pPr marL="1828800" algn="ctr" rtl="0" eaLnBrk="0" fontAlgn="base" hangingPunct="0">
        <a:spcBef>
          <a:spcPct val="0"/>
        </a:spcBef>
        <a:spcAft>
          <a:spcPct val="0"/>
        </a:spcAft>
        <a:defRPr sz="3600" i="1">
          <a:solidFill>
            <a:srgbClr val="CC0000"/>
          </a:solidFill>
          <a:effectLst>
            <a:outerShdw blurRad="38100" dist="38100" dir="2700000" algn="tl">
              <a:srgbClr val="C0C0C0"/>
            </a:outerShdw>
          </a:effectLst>
          <a:latin typeface="Impact" pitchFamily="34" charset="0"/>
        </a:defRPr>
      </a:lvl9pPr>
    </p:titleStyle>
    <p:bodyStyle>
      <a:lvl1pPr marL="342900" indent="-342900" algn="l" rtl="0" eaLnBrk="0" fontAlgn="base" hangingPunct="0">
        <a:spcBef>
          <a:spcPct val="20000"/>
        </a:spcBef>
        <a:spcAft>
          <a:spcPct val="0"/>
        </a:spcAft>
        <a:buChar char="•"/>
        <a:defRPr sz="2000" b="1">
          <a:solidFill>
            <a:srgbClr val="000099"/>
          </a:solidFill>
          <a:latin typeface="+mn-lt"/>
          <a:ea typeface="+mn-ea"/>
          <a:cs typeface="+mn-cs"/>
        </a:defRPr>
      </a:lvl1pPr>
      <a:lvl2pPr marL="742950" indent="-285750" algn="l" rtl="0" eaLnBrk="0" fontAlgn="base" hangingPunct="0">
        <a:spcBef>
          <a:spcPct val="20000"/>
        </a:spcBef>
        <a:spcAft>
          <a:spcPct val="20000"/>
        </a:spcAft>
        <a:buChar char="–"/>
        <a:defRPr b="1">
          <a:solidFill>
            <a:srgbClr val="000099"/>
          </a:solidFill>
          <a:latin typeface="+mn-lt"/>
        </a:defRPr>
      </a:lvl2pPr>
      <a:lvl3pPr marL="1143000" indent="-228600" algn="l" rtl="0" eaLnBrk="0" fontAlgn="base" hangingPunct="0">
        <a:spcBef>
          <a:spcPct val="20000"/>
        </a:spcBef>
        <a:spcAft>
          <a:spcPct val="20000"/>
        </a:spcAft>
        <a:buChar char="•"/>
        <a:defRPr sz="1600" b="1">
          <a:solidFill>
            <a:srgbClr val="000099"/>
          </a:solidFill>
          <a:latin typeface="+mn-lt"/>
        </a:defRPr>
      </a:lvl3pPr>
      <a:lvl4pPr marL="1600200" indent="-228600" algn="l" rtl="0" eaLnBrk="0" fontAlgn="base" hangingPunct="0">
        <a:spcBef>
          <a:spcPct val="20000"/>
        </a:spcBef>
        <a:spcAft>
          <a:spcPct val="0"/>
        </a:spcAft>
        <a:buChar char="–"/>
        <a:defRPr sz="1600" b="1">
          <a:solidFill>
            <a:srgbClr val="000099"/>
          </a:solidFill>
          <a:latin typeface="+mn-lt"/>
        </a:defRPr>
      </a:lvl4pPr>
      <a:lvl5pPr marL="2057400" indent="-228600" algn="l" rtl="0" eaLnBrk="0" fontAlgn="base" hangingPunct="0">
        <a:spcBef>
          <a:spcPct val="20000"/>
        </a:spcBef>
        <a:spcAft>
          <a:spcPct val="0"/>
        </a:spcAft>
        <a:buChar char="»"/>
        <a:defRPr sz="1600" b="1">
          <a:solidFill>
            <a:srgbClr val="000099"/>
          </a:solidFill>
          <a:latin typeface="+mn-lt"/>
        </a:defRPr>
      </a:lvl5pPr>
      <a:lvl6pPr marL="2514600" indent="-228600" algn="l" rtl="0" eaLnBrk="0" fontAlgn="base" hangingPunct="0">
        <a:spcBef>
          <a:spcPct val="20000"/>
        </a:spcBef>
        <a:spcAft>
          <a:spcPct val="0"/>
        </a:spcAft>
        <a:buChar char="»"/>
        <a:defRPr sz="1600" b="1">
          <a:solidFill>
            <a:srgbClr val="000099"/>
          </a:solidFill>
          <a:latin typeface="+mn-lt"/>
        </a:defRPr>
      </a:lvl6pPr>
      <a:lvl7pPr marL="2971800" indent="-228600" algn="l" rtl="0" eaLnBrk="0" fontAlgn="base" hangingPunct="0">
        <a:spcBef>
          <a:spcPct val="20000"/>
        </a:spcBef>
        <a:spcAft>
          <a:spcPct val="0"/>
        </a:spcAft>
        <a:buChar char="»"/>
        <a:defRPr sz="1600" b="1">
          <a:solidFill>
            <a:srgbClr val="000099"/>
          </a:solidFill>
          <a:latin typeface="+mn-lt"/>
        </a:defRPr>
      </a:lvl7pPr>
      <a:lvl8pPr marL="3429000" indent="-228600" algn="l" rtl="0" eaLnBrk="0" fontAlgn="base" hangingPunct="0">
        <a:spcBef>
          <a:spcPct val="20000"/>
        </a:spcBef>
        <a:spcAft>
          <a:spcPct val="0"/>
        </a:spcAft>
        <a:buChar char="»"/>
        <a:defRPr sz="1600" b="1">
          <a:solidFill>
            <a:srgbClr val="000099"/>
          </a:solidFill>
          <a:latin typeface="+mn-lt"/>
        </a:defRPr>
      </a:lvl8pPr>
      <a:lvl9pPr marL="3886200" indent="-228600" algn="l" rtl="0" eaLnBrk="0" fontAlgn="base" hangingPunct="0">
        <a:spcBef>
          <a:spcPct val="20000"/>
        </a:spcBef>
        <a:spcAft>
          <a:spcPct val="0"/>
        </a:spcAft>
        <a:buChar char="»"/>
        <a:defRPr sz="16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a:t>Page </a:t>
            </a:r>
            <a:fld id="{6A49B8F6-BF64-42B0-85E4-8274529B8180}" type="slidenum">
              <a:rPr lang="en-US"/>
              <a:pPr/>
              <a:t>1</a:t>
            </a:fld>
            <a:endParaRPr lang="en-US"/>
          </a:p>
        </p:txBody>
      </p:sp>
      <p:sp>
        <p:nvSpPr>
          <p:cNvPr id="191490" name="Rectangle 2"/>
          <p:cNvSpPr>
            <a:spLocks noGrp="1" noChangeArrowheads="1"/>
          </p:cNvSpPr>
          <p:nvPr>
            <p:ph type="title"/>
          </p:nvPr>
        </p:nvSpPr>
        <p:spPr/>
        <p:txBody>
          <a:bodyPr/>
          <a:lstStyle/>
          <a:p>
            <a:r>
              <a:rPr lang="en-US" dirty="0"/>
              <a:t>Compromise for Discussion (Draft)</a:t>
            </a:r>
          </a:p>
        </p:txBody>
      </p:sp>
      <p:sp>
        <p:nvSpPr>
          <p:cNvPr id="191491" name="Rectangle 3"/>
          <p:cNvSpPr>
            <a:spLocks noGrp="1" noChangeArrowheads="1"/>
          </p:cNvSpPr>
          <p:nvPr>
            <p:ph type="body" idx="1"/>
          </p:nvPr>
        </p:nvSpPr>
        <p:spPr/>
        <p:txBody>
          <a:bodyPr/>
          <a:lstStyle/>
          <a:p>
            <a:r>
              <a:rPr lang="en-US" dirty="0"/>
              <a:t>Town of Malabar Trails and Greenways Committee is proposing this compromise for restoration of Malabar East and West, with the goal of:</a:t>
            </a:r>
          </a:p>
          <a:p>
            <a:pPr lvl="1"/>
            <a:r>
              <a:rPr lang="en-US" dirty="0"/>
              <a:t>To the largest extent possible, allow the </a:t>
            </a:r>
            <a:r>
              <a:rPr lang="en-US" dirty="0" err="1"/>
              <a:t>EELp</a:t>
            </a:r>
            <a:r>
              <a:rPr lang="en-US" dirty="0"/>
              <a:t> to continue to manage the property for their overall environmental goals, and</a:t>
            </a:r>
          </a:p>
          <a:p>
            <a:pPr lvl="1"/>
            <a:r>
              <a:rPr lang="en-US" dirty="0"/>
              <a:t>Maintain the best trail user experience possible, and </a:t>
            </a:r>
          </a:p>
          <a:p>
            <a:pPr lvl="1"/>
            <a:r>
              <a:rPr lang="en-US" dirty="0"/>
              <a:t>Address immediately adjacent homeowner concerns where possible.</a:t>
            </a:r>
          </a:p>
          <a:p>
            <a:r>
              <a:rPr lang="en-US" dirty="0"/>
              <a:t>This is a “trails centric” recommendation that is considered within the consideration of the Malabar G&amp;GC.  It does not address other areas that the overall Town of Malabar may wish to consider.  Such as:</a:t>
            </a:r>
          </a:p>
          <a:p>
            <a:pPr lvl="1"/>
            <a:r>
              <a:rPr lang="en-US" dirty="0"/>
              <a:t>Removal of trees in the areas away from the trail</a:t>
            </a:r>
          </a:p>
          <a:p>
            <a:pPr lvl="1"/>
            <a:r>
              <a:rPr lang="en-US" dirty="0"/>
              <a:t>Additional trees at the boundaries with local homes</a:t>
            </a:r>
          </a:p>
          <a:p>
            <a:pPr lvl="1"/>
            <a:r>
              <a:rPr lang="en-US" dirty="0"/>
              <a:t>Modifications near the creek in Malabar West, and/or depression marshes in Malabar East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C9C1A-24B6-4B0F-8457-D1CB060C9E2E}"/>
              </a:ext>
            </a:extLst>
          </p:cNvPr>
          <p:cNvSpPr>
            <a:spLocks noGrp="1"/>
          </p:cNvSpPr>
          <p:nvPr>
            <p:ph type="sldNum" sz="quarter" idx="10"/>
          </p:nvPr>
        </p:nvSpPr>
        <p:spPr/>
        <p:txBody>
          <a:bodyPr/>
          <a:lstStyle/>
          <a:p>
            <a:r>
              <a:rPr lang="en-US"/>
              <a:t>Page </a:t>
            </a:r>
            <a:fld id="{572EC98D-7730-467D-BA6C-4057E06E1230}" type="slidenum">
              <a:rPr lang="en-US" smtClean="0"/>
              <a:pPr/>
              <a:t>10</a:t>
            </a:fld>
            <a:endParaRPr lang="en-US"/>
          </a:p>
        </p:txBody>
      </p:sp>
      <p:pic>
        <p:nvPicPr>
          <p:cNvPr id="3" name="Picture 2">
            <a:extLst>
              <a:ext uri="{FF2B5EF4-FFF2-40B4-BE49-F238E27FC236}">
                <a16:creationId xmlns:a16="http://schemas.microsoft.com/office/drawing/2014/main" id="{415DAFA1-13EC-4003-9F08-178A5E37FD02}"/>
              </a:ext>
            </a:extLst>
          </p:cNvPr>
          <p:cNvPicPr>
            <a:picLocks noChangeAspect="1"/>
          </p:cNvPicPr>
          <p:nvPr/>
        </p:nvPicPr>
        <p:blipFill>
          <a:blip r:embed="rId2"/>
          <a:stretch>
            <a:fillRect/>
          </a:stretch>
        </p:blipFill>
        <p:spPr>
          <a:xfrm>
            <a:off x="5452240" y="0"/>
            <a:ext cx="5867140" cy="6858000"/>
          </a:xfrm>
          <a:prstGeom prst="rect">
            <a:avLst/>
          </a:prstGeom>
        </p:spPr>
      </p:pic>
      <p:sp>
        <p:nvSpPr>
          <p:cNvPr id="4" name="Rectangle 3">
            <a:extLst>
              <a:ext uri="{FF2B5EF4-FFF2-40B4-BE49-F238E27FC236}">
                <a16:creationId xmlns:a16="http://schemas.microsoft.com/office/drawing/2014/main" id="{3118D982-DB6A-4874-AFAE-60E11178A1C8}"/>
              </a:ext>
            </a:extLst>
          </p:cNvPr>
          <p:cNvSpPr/>
          <p:nvPr/>
        </p:nvSpPr>
        <p:spPr>
          <a:xfrm>
            <a:off x="403560" y="80064"/>
            <a:ext cx="3775247" cy="954107"/>
          </a:xfrm>
          <a:prstGeom prst="rect">
            <a:avLst/>
          </a:prstGeom>
        </p:spPr>
        <p:txBody>
          <a:bodyPr wrap="square">
            <a:spAutoFit/>
          </a:bodyPr>
          <a:lstStyle/>
          <a:p>
            <a:r>
              <a:rPr lang="en-US" sz="2800" dirty="0"/>
              <a:t>Malabar West</a:t>
            </a:r>
          </a:p>
          <a:p>
            <a:r>
              <a:rPr lang="en-US" sz="2800" dirty="0"/>
              <a:t>Overall</a:t>
            </a:r>
          </a:p>
        </p:txBody>
      </p:sp>
      <p:sp>
        <p:nvSpPr>
          <p:cNvPr id="5" name="Oval 4">
            <a:extLst>
              <a:ext uri="{FF2B5EF4-FFF2-40B4-BE49-F238E27FC236}">
                <a16:creationId xmlns:a16="http://schemas.microsoft.com/office/drawing/2014/main" id="{A6133C34-EAD0-4899-9EFF-0CB878DC6BF7}"/>
              </a:ext>
            </a:extLst>
          </p:cNvPr>
          <p:cNvSpPr/>
          <p:nvPr/>
        </p:nvSpPr>
        <p:spPr bwMode="auto">
          <a:xfrm rot="18628214">
            <a:off x="7419281" y="4503420"/>
            <a:ext cx="2002536" cy="594360"/>
          </a:xfrm>
          <a:prstGeom prst="ellipse">
            <a:avLst/>
          </a:prstGeom>
          <a:noFill/>
          <a:ln w="38100" cap="flat" cmpd="sng" algn="ctr">
            <a:solidFill>
              <a:srgbClr val="66FF33"/>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6" name="TextBox 5">
            <a:extLst>
              <a:ext uri="{FF2B5EF4-FFF2-40B4-BE49-F238E27FC236}">
                <a16:creationId xmlns:a16="http://schemas.microsoft.com/office/drawing/2014/main" id="{989AB055-6937-4E33-AE50-ADDA1031D5D9}"/>
              </a:ext>
            </a:extLst>
          </p:cNvPr>
          <p:cNvSpPr txBox="1"/>
          <p:nvPr/>
        </p:nvSpPr>
        <p:spPr>
          <a:xfrm>
            <a:off x="213279" y="1259175"/>
            <a:ext cx="5163107" cy="4985980"/>
          </a:xfrm>
          <a:prstGeom prst="rect">
            <a:avLst/>
          </a:prstGeom>
          <a:noFill/>
        </p:spPr>
        <p:txBody>
          <a:bodyPr wrap="square" rtlCol="0">
            <a:spAutoFit/>
          </a:bodyPr>
          <a:lstStyle/>
          <a:p>
            <a:r>
              <a:rPr lang="en-US" dirty="0"/>
              <a:t>Malabar West Area “A”</a:t>
            </a:r>
          </a:p>
          <a:p>
            <a:pPr algn="l"/>
            <a:r>
              <a:rPr lang="en-US" sz="1400" dirty="0"/>
              <a:t>Discussion:  This is one of the last areas left that is unmodified from the original trail buffer compromise. </a:t>
            </a:r>
          </a:p>
          <a:p>
            <a:pPr algn="l"/>
            <a:endParaRPr lang="en-US" sz="1400" dirty="0"/>
          </a:p>
          <a:p>
            <a:pPr algn="l"/>
            <a:r>
              <a:rPr lang="en-US" sz="1400" dirty="0"/>
              <a:t>Compromise:  Request minimal tree overstory removal in this area, removal of sand pines or particularly tall pines, but no removal of scrub oak overstory, for the following reasons:</a:t>
            </a:r>
          </a:p>
          <a:p>
            <a:pPr marL="342900" indent="-342900" algn="l">
              <a:buAutoNum type="arabicParenR"/>
            </a:pPr>
            <a:r>
              <a:rPr lang="en-US" sz="1400" dirty="0"/>
              <a:t>About half of this trail length shown is crossing a wetland and Turkey Creek channel D, and is a much different habitat.  In general, we understood that a 25’ buffer should be maintained to this creek. </a:t>
            </a:r>
          </a:p>
          <a:p>
            <a:pPr marL="342900" indent="-342900" algn="l">
              <a:buAutoNum type="arabicParenR"/>
            </a:pPr>
            <a:r>
              <a:rPr lang="en-US" sz="1400" dirty="0"/>
              <a:t>It is tucked against Stillwater Preserve, which also provides a line of “screening trees”, and tree removal here does not really advance your management goals to get higher distance to screening trees.  </a:t>
            </a:r>
          </a:p>
          <a:p>
            <a:pPr marL="342900" indent="-342900" algn="l">
              <a:buAutoNum type="arabicParenR"/>
            </a:pPr>
            <a:r>
              <a:rPr lang="en-US" sz="1400" dirty="0"/>
              <a:t>Stillwater Preserve has expressed concerns with tree removal in this area</a:t>
            </a:r>
          </a:p>
          <a:p>
            <a:pPr marL="342900" indent="-342900" algn="l">
              <a:buAutoNum type="arabicParenR"/>
            </a:pPr>
            <a:r>
              <a:rPr lang="en-US" sz="1400" dirty="0"/>
              <a:t>It provides trail users with a brief section that looks and feels like deep woods, after a long and largely exposed walk/ride South down the trail section above, which is largely exposed to the sun</a:t>
            </a:r>
          </a:p>
        </p:txBody>
      </p:sp>
      <p:sp>
        <p:nvSpPr>
          <p:cNvPr id="7" name="TextBox 6">
            <a:extLst>
              <a:ext uri="{FF2B5EF4-FFF2-40B4-BE49-F238E27FC236}">
                <a16:creationId xmlns:a16="http://schemas.microsoft.com/office/drawing/2014/main" id="{A0FB2C88-7ABA-4473-B7C3-1AE92710E99C}"/>
              </a:ext>
            </a:extLst>
          </p:cNvPr>
          <p:cNvSpPr txBox="1"/>
          <p:nvPr/>
        </p:nvSpPr>
        <p:spPr>
          <a:xfrm>
            <a:off x="7612662" y="4569767"/>
            <a:ext cx="380232" cy="461665"/>
          </a:xfrm>
          <a:prstGeom prst="rect">
            <a:avLst/>
          </a:prstGeom>
          <a:noFill/>
        </p:spPr>
        <p:txBody>
          <a:bodyPr wrap="none" rtlCol="0">
            <a:spAutoFit/>
          </a:bodyPr>
          <a:lstStyle/>
          <a:p>
            <a:r>
              <a:rPr lang="en-US" dirty="0">
                <a:solidFill>
                  <a:srgbClr val="66FF33"/>
                </a:solidFill>
              </a:rPr>
              <a:t>A</a:t>
            </a:r>
          </a:p>
        </p:txBody>
      </p:sp>
    </p:spTree>
    <p:extLst>
      <p:ext uri="{BB962C8B-B14F-4D97-AF65-F5344CB8AC3E}">
        <p14:creationId xmlns:p14="http://schemas.microsoft.com/office/powerpoint/2010/main" val="369625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411095-72CD-41EC-8F6A-D3EFE105D095}"/>
              </a:ext>
            </a:extLst>
          </p:cNvPr>
          <p:cNvSpPr>
            <a:spLocks noGrp="1"/>
          </p:cNvSpPr>
          <p:nvPr>
            <p:ph type="sldNum" sz="quarter" idx="10"/>
          </p:nvPr>
        </p:nvSpPr>
        <p:spPr/>
        <p:txBody>
          <a:bodyPr/>
          <a:lstStyle/>
          <a:p>
            <a:r>
              <a:rPr lang="en-US"/>
              <a:t>Page </a:t>
            </a:r>
            <a:fld id="{572EC98D-7730-467D-BA6C-4057E06E1230}" type="slidenum">
              <a:rPr lang="en-US" smtClean="0"/>
              <a:pPr/>
              <a:t>11</a:t>
            </a:fld>
            <a:endParaRPr lang="en-US"/>
          </a:p>
        </p:txBody>
      </p:sp>
      <p:pic>
        <p:nvPicPr>
          <p:cNvPr id="3" name="Picture 2">
            <a:extLst>
              <a:ext uri="{FF2B5EF4-FFF2-40B4-BE49-F238E27FC236}">
                <a16:creationId xmlns:a16="http://schemas.microsoft.com/office/drawing/2014/main" id="{BFCA7A1E-B508-4319-AE9C-6629B48B4701}"/>
              </a:ext>
            </a:extLst>
          </p:cNvPr>
          <p:cNvPicPr>
            <a:picLocks noChangeAspect="1"/>
          </p:cNvPicPr>
          <p:nvPr/>
        </p:nvPicPr>
        <p:blipFill rotWithShape="1">
          <a:blip r:embed="rId2"/>
          <a:srcRect l="26943"/>
          <a:stretch/>
        </p:blipFill>
        <p:spPr>
          <a:xfrm>
            <a:off x="5495925" y="164593"/>
            <a:ext cx="6450164" cy="6296281"/>
          </a:xfrm>
          <a:prstGeom prst="rect">
            <a:avLst/>
          </a:prstGeom>
        </p:spPr>
      </p:pic>
      <p:sp>
        <p:nvSpPr>
          <p:cNvPr id="6" name="Freeform: Shape 5">
            <a:extLst>
              <a:ext uri="{FF2B5EF4-FFF2-40B4-BE49-F238E27FC236}">
                <a16:creationId xmlns:a16="http://schemas.microsoft.com/office/drawing/2014/main" id="{ADF6F674-A0E5-45F2-99BA-07230766EC8D}"/>
              </a:ext>
            </a:extLst>
          </p:cNvPr>
          <p:cNvSpPr/>
          <p:nvPr/>
        </p:nvSpPr>
        <p:spPr bwMode="auto">
          <a:xfrm>
            <a:off x="10192512" y="923544"/>
            <a:ext cx="1307592" cy="1600200"/>
          </a:xfrm>
          <a:custGeom>
            <a:avLst/>
            <a:gdLst>
              <a:gd name="connsiteX0" fmla="*/ 768096 w 1307592"/>
              <a:gd name="connsiteY0" fmla="*/ 9144 h 1600200"/>
              <a:gd name="connsiteX1" fmla="*/ 685800 w 1307592"/>
              <a:gd name="connsiteY1" fmla="*/ 192024 h 1600200"/>
              <a:gd name="connsiteX2" fmla="*/ 521208 w 1307592"/>
              <a:gd name="connsiteY2" fmla="*/ 365760 h 1600200"/>
              <a:gd name="connsiteX3" fmla="*/ 402336 w 1307592"/>
              <a:gd name="connsiteY3" fmla="*/ 493776 h 1600200"/>
              <a:gd name="connsiteX4" fmla="*/ 493776 w 1307592"/>
              <a:gd name="connsiteY4" fmla="*/ 676656 h 1600200"/>
              <a:gd name="connsiteX5" fmla="*/ 557784 w 1307592"/>
              <a:gd name="connsiteY5" fmla="*/ 777240 h 1600200"/>
              <a:gd name="connsiteX6" fmla="*/ 548640 w 1307592"/>
              <a:gd name="connsiteY6" fmla="*/ 905256 h 1600200"/>
              <a:gd name="connsiteX7" fmla="*/ 466344 w 1307592"/>
              <a:gd name="connsiteY7" fmla="*/ 987552 h 1600200"/>
              <a:gd name="connsiteX8" fmla="*/ 356616 w 1307592"/>
              <a:gd name="connsiteY8" fmla="*/ 969264 h 1600200"/>
              <a:gd name="connsiteX9" fmla="*/ 246888 w 1307592"/>
              <a:gd name="connsiteY9" fmla="*/ 1005840 h 1600200"/>
              <a:gd name="connsiteX10" fmla="*/ 128016 w 1307592"/>
              <a:gd name="connsiteY10" fmla="*/ 1060704 h 1600200"/>
              <a:gd name="connsiteX11" fmla="*/ 73152 w 1307592"/>
              <a:gd name="connsiteY11" fmla="*/ 1115568 h 1600200"/>
              <a:gd name="connsiteX12" fmla="*/ 27432 w 1307592"/>
              <a:gd name="connsiteY12" fmla="*/ 1225296 h 1600200"/>
              <a:gd name="connsiteX13" fmla="*/ 0 w 1307592"/>
              <a:gd name="connsiteY13" fmla="*/ 1307592 h 1600200"/>
              <a:gd name="connsiteX14" fmla="*/ 91440 w 1307592"/>
              <a:gd name="connsiteY14" fmla="*/ 1453896 h 1600200"/>
              <a:gd name="connsiteX15" fmla="*/ 237744 w 1307592"/>
              <a:gd name="connsiteY15" fmla="*/ 1554480 h 1600200"/>
              <a:gd name="connsiteX16" fmla="*/ 960120 w 1307592"/>
              <a:gd name="connsiteY16" fmla="*/ 1600200 h 1600200"/>
              <a:gd name="connsiteX17" fmla="*/ 1307592 w 1307592"/>
              <a:gd name="connsiteY17" fmla="*/ 877824 h 1600200"/>
              <a:gd name="connsiteX18" fmla="*/ 822960 w 1307592"/>
              <a:gd name="connsiteY18" fmla="*/ 0 h 1600200"/>
              <a:gd name="connsiteX19" fmla="*/ 768096 w 1307592"/>
              <a:gd name="connsiteY19" fmla="*/ 9144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7592" h="1600200">
                <a:moveTo>
                  <a:pt x="768096" y="9144"/>
                </a:moveTo>
                <a:lnTo>
                  <a:pt x="685800" y="192024"/>
                </a:lnTo>
                <a:lnTo>
                  <a:pt x="521208" y="365760"/>
                </a:lnTo>
                <a:lnTo>
                  <a:pt x="402336" y="493776"/>
                </a:lnTo>
                <a:lnTo>
                  <a:pt x="493776" y="676656"/>
                </a:lnTo>
                <a:lnTo>
                  <a:pt x="557784" y="777240"/>
                </a:lnTo>
                <a:lnTo>
                  <a:pt x="548640" y="905256"/>
                </a:lnTo>
                <a:lnTo>
                  <a:pt x="466344" y="987552"/>
                </a:lnTo>
                <a:lnTo>
                  <a:pt x="356616" y="969264"/>
                </a:lnTo>
                <a:lnTo>
                  <a:pt x="246888" y="1005840"/>
                </a:lnTo>
                <a:lnTo>
                  <a:pt x="128016" y="1060704"/>
                </a:lnTo>
                <a:lnTo>
                  <a:pt x="73152" y="1115568"/>
                </a:lnTo>
                <a:lnTo>
                  <a:pt x="27432" y="1225296"/>
                </a:lnTo>
                <a:lnTo>
                  <a:pt x="0" y="1307592"/>
                </a:lnTo>
                <a:lnTo>
                  <a:pt x="91440" y="1453896"/>
                </a:lnTo>
                <a:lnTo>
                  <a:pt x="237744" y="1554480"/>
                </a:lnTo>
                <a:lnTo>
                  <a:pt x="960120" y="1600200"/>
                </a:lnTo>
                <a:lnTo>
                  <a:pt x="1307592" y="877824"/>
                </a:lnTo>
                <a:lnTo>
                  <a:pt x="822960" y="0"/>
                </a:lnTo>
                <a:lnTo>
                  <a:pt x="768096" y="9144"/>
                </a:lnTo>
                <a:close/>
              </a:path>
            </a:pathLst>
          </a:custGeom>
          <a:solidFill>
            <a:srgbClr val="009973">
              <a:alpha val="30196"/>
            </a:srgbClr>
          </a:solidFill>
          <a:ln w="38100"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ln>
                <a:solidFill>
                  <a:schemeClr val="accent1">
                    <a:lumMod val="75000"/>
                  </a:schemeClr>
                </a:solidFill>
              </a:ln>
              <a:solidFill>
                <a:schemeClr val="accent1">
                  <a:lumMod val="40000"/>
                  <a:lumOff val="60000"/>
                </a:schemeClr>
              </a:solidFill>
            </a:endParaRPr>
          </a:p>
        </p:txBody>
      </p:sp>
      <p:sp>
        <p:nvSpPr>
          <p:cNvPr id="7" name="TextBox 6">
            <a:extLst>
              <a:ext uri="{FF2B5EF4-FFF2-40B4-BE49-F238E27FC236}">
                <a16:creationId xmlns:a16="http://schemas.microsoft.com/office/drawing/2014/main" id="{99D892E5-19D6-4631-A468-F2A74921B347}"/>
              </a:ext>
            </a:extLst>
          </p:cNvPr>
          <p:cNvSpPr txBox="1"/>
          <p:nvPr/>
        </p:nvSpPr>
        <p:spPr>
          <a:xfrm>
            <a:off x="460792" y="763906"/>
            <a:ext cx="4797008" cy="4985980"/>
          </a:xfrm>
          <a:prstGeom prst="rect">
            <a:avLst/>
          </a:prstGeom>
          <a:noFill/>
        </p:spPr>
        <p:txBody>
          <a:bodyPr wrap="square" rtlCol="0">
            <a:spAutoFit/>
          </a:bodyPr>
          <a:lstStyle/>
          <a:p>
            <a:r>
              <a:rPr lang="en-US" dirty="0"/>
              <a:t>Malabar West Area “B”</a:t>
            </a:r>
          </a:p>
          <a:p>
            <a:pPr algn="l"/>
            <a:r>
              <a:rPr lang="en-US" sz="1400" dirty="0"/>
              <a:t>Discussion:  This area habitat is transitioning to habitat of the Turkey Creek channel area.  It is currently not very tall scrub anyway, and as a trail user you can feel this unique transition from scrub to deep woods habitat.</a:t>
            </a:r>
          </a:p>
          <a:p>
            <a:pPr algn="l"/>
            <a:endParaRPr lang="en-US" sz="1400" dirty="0"/>
          </a:p>
          <a:p>
            <a:pPr algn="l"/>
            <a:r>
              <a:rPr lang="en-US" sz="1400" dirty="0"/>
              <a:t>Compromise:  Request minimal tree overstory removal in this area, for the following reasons:</a:t>
            </a:r>
          </a:p>
          <a:p>
            <a:pPr marL="342900" indent="-342900" algn="l">
              <a:buAutoNum type="arabicParenR"/>
            </a:pPr>
            <a:r>
              <a:rPr lang="en-US" sz="1400" dirty="0"/>
              <a:t>This area is transitioning to the deep woods habitat, and transitions to live oaks and palms</a:t>
            </a:r>
          </a:p>
          <a:p>
            <a:pPr marL="342900" indent="-342900" algn="l">
              <a:buAutoNum type="arabicParenR"/>
            </a:pPr>
            <a:r>
              <a:rPr lang="en-US" sz="1400" dirty="0"/>
              <a:t>This are is tucked into a small “pocket”, and does not significantly advance the environmental goals of the program to increase distance to screening trees (this “pocket” is about 100’ across).</a:t>
            </a:r>
          </a:p>
          <a:p>
            <a:pPr marL="342900" indent="-342900" algn="l">
              <a:buAutoNum type="arabicParenR"/>
            </a:pPr>
            <a:r>
              <a:rPr lang="en-US" sz="1400" dirty="0"/>
              <a:t>This area is one of the better trail experiences, experiencing that transition to the deep woods.  </a:t>
            </a:r>
          </a:p>
          <a:p>
            <a:pPr marL="342900" indent="-342900" algn="l">
              <a:buAutoNum type="arabicParenR"/>
            </a:pPr>
            <a:r>
              <a:rPr lang="en-US" sz="1400" dirty="0"/>
              <a:t>Scrub oaks are not particularly tall in this area (15’ish feet)</a:t>
            </a:r>
          </a:p>
          <a:p>
            <a:pPr marL="342900" indent="-342900" algn="l">
              <a:buAutoNum type="arabicParenR"/>
            </a:pPr>
            <a:r>
              <a:rPr lang="en-US" sz="1400" dirty="0"/>
              <a:t>Southern portion is a location where local photographers take “ideal Florida” pictures.  This is a favorite trail section of most trail users. </a:t>
            </a:r>
          </a:p>
        </p:txBody>
      </p:sp>
      <p:sp>
        <p:nvSpPr>
          <p:cNvPr id="8" name="TextBox 7">
            <a:extLst>
              <a:ext uri="{FF2B5EF4-FFF2-40B4-BE49-F238E27FC236}">
                <a16:creationId xmlns:a16="http://schemas.microsoft.com/office/drawing/2014/main" id="{82B6F0DD-6594-419E-B94B-133F43F74B2D}"/>
              </a:ext>
            </a:extLst>
          </p:cNvPr>
          <p:cNvSpPr txBox="1"/>
          <p:nvPr/>
        </p:nvSpPr>
        <p:spPr>
          <a:xfrm>
            <a:off x="10334628" y="1408176"/>
            <a:ext cx="380232" cy="461665"/>
          </a:xfrm>
          <a:prstGeom prst="rect">
            <a:avLst/>
          </a:prstGeom>
          <a:noFill/>
        </p:spPr>
        <p:txBody>
          <a:bodyPr wrap="none" rtlCol="0">
            <a:spAutoFit/>
          </a:bodyPr>
          <a:lstStyle/>
          <a:p>
            <a:r>
              <a:rPr lang="en-US" dirty="0">
                <a:solidFill>
                  <a:srgbClr val="66FF33"/>
                </a:solidFill>
              </a:rPr>
              <a:t>B</a:t>
            </a:r>
          </a:p>
        </p:txBody>
      </p:sp>
    </p:spTree>
    <p:extLst>
      <p:ext uri="{BB962C8B-B14F-4D97-AF65-F5344CB8AC3E}">
        <p14:creationId xmlns:p14="http://schemas.microsoft.com/office/powerpoint/2010/main" val="314157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411095-72CD-41EC-8F6A-D3EFE105D095}"/>
              </a:ext>
            </a:extLst>
          </p:cNvPr>
          <p:cNvSpPr>
            <a:spLocks noGrp="1"/>
          </p:cNvSpPr>
          <p:nvPr>
            <p:ph type="sldNum" sz="quarter" idx="10"/>
          </p:nvPr>
        </p:nvSpPr>
        <p:spPr/>
        <p:txBody>
          <a:bodyPr/>
          <a:lstStyle/>
          <a:p>
            <a:r>
              <a:rPr lang="en-US"/>
              <a:t>Page </a:t>
            </a:r>
            <a:fld id="{572EC98D-7730-467D-BA6C-4057E06E1230}" type="slidenum">
              <a:rPr lang="en-US" smtClean="0"/>
              <a:pPr/>
              <a:t>12</a:t>
            </a:fld>
            <a:endParaRPr lang="en-US"/>
          </a:p>
        </p:txBody>
      </p:sp>
      <p:pic>
        <p:nvPicPr>
          <p:cNvPr id="3" name="Picture 2">
            <a:extLst>
              <a:ext uri="{FF2B5EF4-FFF2-40B4-BE49-F238E27FC236}">
                <a16:creationId xmlns:a16="http://schemas.microsoft.com/office/drawing/2014/main" id="{BFCA7A1E-B508-4319-AE9C-6629B48B4701}"/>
              </a:ext>
            </a:extLst>
          </p:cNvPr>
          <p:cNvPicPr>
            <a:picLocks noChangeAspect="1"/>
          </p:cNvPicPr>
          <p:nvPr/>
        </p:nvPicPr>
        <p:blipFill rotWithShape="1">
          <a:blip r:embed="rId2"/>
          <a:srcRect r="33912"/>
          <a:stretch/>
        </p:blipFill>
        <p:spPr>
          <a:xfrm>
            <a:off x="5769268" y="239457"/>
            <a:ext cx="5834849" cy="6296281"/>
          </a:xfrm>
          <a:prstGeom prst="rect">
            <a:avLst/>
          </a:prstGeom>
        </p:spPr>
      </p:pic>
      <p:sp>
        <p:nvSpPr>
          <p:cNvPr id="4" name="Freeform: Shape 3">
            <a:extLst>
              <a:ext uri="{FF2B5EF4-FFF2-40B4-BE49-F238E27FC236}">
                <a16:creationId xmlns:a16="http://schemas.microsoft.com/office/drawing/2014/main" id="{9FB890FB-B3F3-49B9-8761-4E0D2C3B7447}"/>
              </a:ext>
            </a:extLst>
          </p:cNvPr>
          <p:cNvSpPr/>
          <p:nvPr/>
        </p:nvSpPr>
        <p:spPr bwMode="auto">
          <a:xfrm>
            <a:off x="6663309" y="1364168"/>
            <a:ext cx="1700784" cy="3017520"/>
          </a:xfrm>
          <a:custGeom>
            <a:avLst/>
            <a:gdLst>
              <a:gd name="connsiteX0" fmla="*/ 713232 w 1700784"/>
              <a:gd name="connsiteY0" fmla="*/ 3017520 h 3017520"/>
              <a:gd name="connsiteX1" fmla="*/ 694944 w 1700784"/>
              <a:gd name="connsiteY1" fmla="*/ 2953512 h 3017520"/>
              <a:gd name="connsiteX2" fmla="*/ 667512 w 1700784"/>
              <a:gd name="connsiteY2" fmla="*/ 2880360 h 3017520"/>
              <a:gd name="connsiteX3" fmla="*/ 704088 w 1700784"/>
              <a:gd name="connsiteY3" fmla="*/ 2843784 h 3017520"/>
              <a:gd name="connsiteX4" fmla="*/ 722376 w 1700784"/>
              <a:gd name="connsiteY4" fmla="*/ 2788920 h 3017520"/>
              <a:gd name="connsiteX5" fmla="*/ 722376 w 1700784"/>
              <a:gd name="connsiteY5" fmla="*/ 2788920 h 3017520"/>
              <a:gd name="connsiteX6" fmla="*/ 649224 w 1700784"/>
              <a:gd name="connsiteY6" fmla="*/ 2670048 h 3017520"/>
              <a:gd name="connsiteX7" fmla="*/ 576072 w 1700784"/>
              <a:gd name="connsiteY7" fmla="*/ 2651760 h 3017520"/>
              <a:gd name="connsiteX8" fmla="*/ 566928 w 1700784"/>
              <a:gd name="connsiteY8" fmla="*/ 2606040 h 3017520"/>
              <a:gd name="connsiteX9" fmla="*/ 566928 w 1700784"/>
              <a:gd name="connsiteY9" fmla="*/ 2551176 h 3017520"/>
              <a:gd name="connsiteX10" fmla="*/ 566928 w 1700784"/>
              <a:gd name="connsiteY10" fmla="*/ 2551176 h 3017520"/>
              <a:gd name="connsiteX11" fmla="*/ 585216 w 1700784"/>
              <a:gd name="connsiteY11" fmla="*/ 2432304 h 3017520"/>
              <a:gd name="connsiteX12" fmla="*/ 548640 w 1700784"/>
              <a:gd name="connsiteY12" fmla="*/ 2395728 h 3017520"/>
              <a:gd name="connsiteX13" fmla="*/ 502920 w 1700784"/>
              <a:gd name="connsiteY13" fmla="*/ 2350008 h 3017520"/>
              <a:gd name="connsiteX14" fmla="*/ 429768 w 1700784"/>
              <a:gd name="connsiteY14" fmla="*/ 2304288 h 3017520"/>
              <a:gd name="connsiteX15" fmla="*/ 411480 w 1700784"/>
              <a:gd name="connsiteY15" fmla="*/ 2258568 h 3017520"/>
              <a:gd name="connsiteX16" fmla="*/ 402336 w 1700784"/>
              <a:gd name="connsiteY16" fmla="*/ 2212848 h 3017520"/>
              <a:gd name="connsiteX17" fmla="*/ 384048 w 1700784"/>
              <a:gd name="connsiteY17" fmla="*/ 2176272 h 3017520"/>
              <a:gd name="connsiteX18" fmla="*/ 338328 w 1700784"/>
              <a:gd name="connsiteY18" fmla="*/ 2167128 h 3017520"/>
              <a:gd name="connsiteX19" fmla="*/ 219456 w 1700784"/>
              <a:gd name="connsiteY19" fmla="*/ 2084832 h 3017520"/>
              <a:gd name="connsiteX20" fmla="*/ 173736 w 1700784"/>
              <a:gd name="connsiteY20" fmla="*/ 2020824 h 3017520"/>
              <a:gd name="connsiteX21" fmla="*/ 155448 w 1700784"/>
              <a:gd name="connsiteY21" fmla="*/ 1920240 h 3017520"/>
              <a:gd name="connsiteX22" fmla="*/ 155448 w 1700784"/>
              <a:gd name="connsiteY22" fmla="*/ 1810512 h 3017520"/>
              <a:gd name="connsiteX23" fmla="*/ 201168 w 1700784"/>
              <a:gd name="connsiteY23" fmla="*/ 1737360 h 3017520"/>
              <a:gd name="connsiteX24" fmla="*/ 173736 w 1700784"/>
              <a:gd name="connsiteY24" fmla="*/ 1673352 h 3017520"/>
              <a:gd name="connsiteX25" fmla="*/ 137160 w 1700784"/>
              <a:gd name="connsiteY25" fmla="*/ 1609344 h 3017520"/>
              <a:gd name="connsiteX26" fmla="*/ 128016 w 1700784"/>
              <a:gd name="connsiteY26" fmla="*/ 1563624 h 3017520"/>
              <a:gd name="connsiteX27" fmla="*/ 0 w 1700784"/>
              <a:gd name="connsiteY27" fmla="*/ 1426464 h 3017520"/>
              <a:gd name="connsiteX28" fmla="*/ 0 w 1700784"/>
              <a:gd name="connsiteY28" fmla="*/ 1426464 h 3017520"/>
              <a:gd name="connsiteX29" fmla="*/ 18288 w 1700784"/>
              <a:gd name="connsiteY29" fmla="*/ 1344168 h 3017520"/>
              <a:gd name="connsiteX30" fmla="*/ 118872 w 1700784"/>
              <a:gd name="connsiteY30" fmla="*/ 1325880 h 3017520"/>
              <a:gd name="connsiteX31" fmla="*/ 182880 w 1700784"/>
              <a:gd name="connsiteY31" fmla="*/ 1289304 h 3017520"/>
              <a:gd name="connsiteX32" fmla="*/ 192024 w 1700784"/>
              <a:gd name="connsiteY32" fmla="*/ 1197864 h 3017520"/>
              <a:gd name="connsiteX33" fmla="*/ 146304 w 1700784"/>
              <a:gd name="connsiteY33" fmla="*/ 1115568 h 3017520"/>
              <a:gd name="connsiteX34" fmla="*/ 100584 w 1700784"/>
              <a:gd name="connsiteY34" fmla="*/ 1051560 h 3017520"/>
              <a:gd name="connsiteX35" fmla="*/ 128016 w 1700784"/>
              <a:gd name="connsiteY35" fmla="*/ 941832 h 3017520"/>
              <a:gd name="connsiteX36" fmla="*/ 210312 w 1700784"/>
              <a:gd name="connsiteY36" fmla="*/ 914400 h 3017520"/>
              <a:gd name="connsiteX37" fmla="*/ 283464 w 1700784"/>
              <a:gd name="connsiteY37" fmla="*/ 850392 h 3017520"/>
              <a:gd name="connsiteX38" fmla="*/ 237744 w 1700784"/>
              <a:gd name="connsiteY38" fmla="*/ 740664 h 3017520"/>
              <a:gd name="connsiteX39" fmla="*/ 192024 w 1700784"/>
              <a:gd name="connsiteY39" fmla="*/ 694944 h 3017520"/>
              <a:gd name="connsiteX40" fmla="*/ 164592 w 1700784"/>
              <a:gd name="connsiteY40" fmla="*/ 603504 h 3017520"/>
              <a:gd name="connsiteX41" fmla="*/ 192024 w 1700784"/>
              <a:gd name="connsiteY41" fmla="*/ 576072 h 3017520"/>
              <a:gd name="connsiteX42" fmla="*/ 310896 w 1700784"/>
              <a:gd name="connsiteY42" fmla="*/ 530352 h 3017520"/>
              <a:gd name="connsiteX43" fmla="*/ 338328 w 1700784"/>
              <a:gd name="connsiteY43" fmla="*/ 493776 h 3017520"/>
              <a:gd name="connsiteX44" fmla="*/ 256032 w 1700784"/>
              <a:gd name="connsiteY44" fmla="*/ 347472 h 3017520"/>
              <a:gd name="connsiteX45" fmla="*/ 265176 w 1700784"/>
              <a:gd name="connsiteY45" fmla="*/ 274320 h 3017520"/>
              <a:gd name="connsiteX46" fmla="*/ 338328 w 1700784"/>
              <a:gd name="connsiteY46" fmla="*/ 219456 h 3017520"/>
              <a:gd name="connsiteX47" fmla="*/ 320040 w 1700784"/>
              <a:gd name="connsiteY47" fmla="*/ 155448 h 3017520"/>
              <a:gd name="connsiteX48" fmla="*/ 292608 w 1700784"/>
              <a:gd name="connsiteY48" fmla="*/ 100584 h 3017520"/>
              <a:gd name="connsiteX49" fmla="*/ 365760 w 1700784"/>
              <a:gd name="connsiteY49" fmla="*/ 0 h 3017520"/>
              <a:gd name="connsiteX50" fmla="*/ 548640 w 1700784"/>
              <a:gd name="connsiteY50" fmla="*/ 64008 h 3017520"/>
              <a:gd name="connsiteX51" fmla="*/ 566928 w 1700784"/>
              <a:gd name="connsiteY51" fmla="*/ 164592 h 3017520"/>
              <a:gd name="connsiteX52" fmla="*/ 649224 w 1700784"/>
              <a:gd name="connsiteY52" fmla="*/ 274320 h 3017520"/>
              <a:gd name="connsiteX53" fmla="*/ 758952 w 1700784"/>
              <a:gd name="connsiteY53" fmla="*/ 292608 h 3017520"/>
              <a:gd name="connsiteX54" fmla="*/ 813816 w 1700784"/>
              <a:gd name="connsiteY54" fmla="*/ 292608 h 3017520"/>
              <a:gd name="connsiteX55" fmla="*/ 914400 w 1700784"/>
              <a:gd name="connsiteY55" fmla="*/ 356616 h 3017520"/>
              <a:gd name="connsiteX56" fmla="*/ 978408 w 1700784"/>
              <a:gd name="connsiteY56" fmla="*/ 420624 h 3017520"/>
              <a:gd name="connsiteX57" fmla="*/ 1014984 w 1700784"/>
              <a:gd name="connsiteY57" fmla="*/ 438912 h 3017520"/>
              <a:gd name="connsiteX58" fmla="*/ 1088136 w 1700784"/>
              <a:gd name="connsiteY58" fmla="*/ 466344 h 3017520"/>
              <a:gd name="connsiteX59" fmla="*/ 1261872 w 1700784"/>
              <a:gd name="connsiteY59" fmla="*/ 530352 h 3017520"/>
              <a:gd name="connsiteX60" fmla="*/ 1335024 w 1700784"/>
              <a:gd name="connsiteY60" fmla="*/ 530352 h 3017520"/>
              <a:gd name="connsiteX61" fmla="*/ 1399032 w 1700784"/>
              <a:gd name="connsiteY61" fmla="*/ 521208 h 3017520"/>
              <a:gd name="connsiteX62" fmla="*/ 1472184 w 1700784"/>
              <a:gd name="connsiteY62" fmla="*/ 502920 h 3017520"/>
              <a:gd name="connsiteX63" fmla="*/ 1581912 w 1700784"/>
              <a:gd name="connsiteY63" fmla="*/ 493776 h 3017520"/>
              <a:gd name="connsiteX64" fmla="*/ 1700784 w 1700784"/>
              <a:gd name="connsiteY64" fmla="*/ 466344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00784" h="3017520">
                <a:moveTo>
                  <a:pt x="713232" y="3017520"/>
                </a:moveTo>
                <a:lnTo>
                  <a:pt x="694944" y="2953512"/>
                </a:lnTo>
                <a:lnTo>
                  <a:pt x="667512" y="2880360"/>
                </a:lnTo>
                <a:lnTo>
                  <a:pt x="704088" y="2843784"/>
                </a:lnTo>
                <a:lnTo>
                  <a:pt x="722376" y="2788920"/>
                </a:lnTo>
                <a:lnTo>
                  <a:pt x="722376" y="2788920"/>
                </a:lnTo>
                <a:lnTo>
                  <a:pt x="649224" y="2670048"/>
                </a:lnTo>
                <a:lnTo>
                  <a:pt x="576072" y="2651760"/>
                </a:lnTo>
                <a:lnTo>
                  <a:pt x="566928" y="2606040"/>
                </a:lnTo>
                <a:lnTo>
                  <a:pt x="566928" y="2551176"/>
                </a:lnTo>
                <a:lnTo>
                  <a:pt x="566928" y="2551176"/>
                </a:lnTo>
                <a:lnTo>
                  <a:pt x="585216" y="2432304"/>
                </a:lnTo>
                <a:lnTo>
                  <a:pt x="548640" y="2395728"/>
                </a:lnTo>
                <a:lnTo>
                  <a:pt x="502920" y="2350008"/>
                </a:lnTo>
                <a:lnTo>
                  <a:pt x="429768" y="2304288"/>
                </a:lnTo>
                <a:lnTo>
                  <a:pt x="411480" y="2258568"/>
                </a:lnTo>
                <a:lnTo>
                  <a:pt x="402336" y="2212848"/>
                </a:lnTo>
                <a:lnTo>
                  <a:pt x="384048" y="2176272"/>
                </a:lnTo>
                <a:lnTo>
                  <a:pt x="338328" y="2167128"/>
                </a:lnTo>
                <a:lnTo>
                  <a:pt x="219456" y="2084832"/>
                </a:lnTo>
                <a:lnTo>
                  <a:pt x="173736" y="2020824"/>
                </a:lnTo>
                <a:lnTo>
                  <a:pt x="155448" y="1920240"/>
                </a:lnTo>
                <a:lnTo>
                  <a:pt x="155448" y="1810512"/>
                </a:lnTo>
                <a:lnTo>
                  <a:pt x="201168" y="1737360"/>
                </a:lnTo>
                <a:lnTo>
                  <a:pt x="173736" y="1673352"/>
                </a:lnTo>
                <a:lnTo>
                  <a:pt x="137160" y="1609344"/>
                </a:lnTo>
                <a:lnTo>
                  <a:pt x="128016" y="1563624"/>
                </a:lnTo>
                <a:lnTo>
                  <a:pt x="0" y="1426464"/>
                </a:lnTo>
                <a:lnTo>
                  <a:pt x="0" y="1426464"/>
                </a:lnTo>
                <a:lnTo>
                  <a:pt x="18288" y="1344168"/>
                </a:lnTo>
                <a:lnTo>
                  <a:pt x="118872" y="1325880"/>
                </a:lnTo>
                <a:lnTo>
                  <a:pt x="182880" y="1289304"/>
                </a:lnTo>
                <a:lnTo>
                  <a:pt x="192024" y="1197864"/>
                </a:lnTo>
                <a:lnTo>
                  <a:pt x="146304" y="1115568"/>
                </a:lnTo>
                <a:lnTo>
                  <a:pt x="100584" y="1051560"/>
                </a:lnTo>
                <a:lnTo>
                  <a:pt x="128016" y="941832"/>
                </a:lnTo>
                <a:lnTo>
                  <a:pt x="210312" y="914400"/>
                </a:lnTo>
                <a:lnTo>
                  <a:pt x="283464" y="850392"/>
                </a:lnTo>
                <a:lnTo>
                  <a:pt x="237744" y="740664"/>
                </a:lnTo>
                <a:lnTo>
                  <a:pt x="192024" y="694944"/>
                </a:lnTo>
                <a:lnTo>
                  <a:pt x="164592" y="603504"/>
                </a:lnTo>
                <a:lnTo>
                  <a:pt x="192024" y="576072"/>
                </a:lnTo>
                <a:lnTo>
                  <a:pt x="310896" y="530352"/>
                </a:lnTo>
                <a:lnTo>
                  <a:pt x="338328" y="493776"/>
                </a:lnTo>
                <a:lnTo>
                  <a:pt x="256032" y="347472"/>
                </a:lnTo>
                <a:lnTo>
                  <a:pt x="265176" y="274320"/>
                </a:lnTo>
                <a:lnTo>
                  <a:pt x="338328" y="219456"/>
                </a:lnTo>
                <a:lnTo>
                  <a:pt x="320040" y="155448"/>
                </a:lnTo>
                <a:lnTo>
                  <a:pt x="292608" y="100584"/>
                </a:lnTo>
                <a:lnTo>
                  <a:pt x="365760" y="0"/>
                </a:lnTo>
                <a:lnTo>
                  <a:pt x="548640" y="64008"/>
                </a:lnTo>
                <a:lnTo>
                  <a:pt x="566928" y="164592"/>
                </a:lnTo>
                <a:lnTo>
                  <a:pt x="649224" y="274320"/>
                </a:lnTo>
                <a:lnTo>
                  <a:pt x="758952" y="292608"/>
                </a:lnTo>
                <a:lnTo>
                  <a:pt x="813816" y="292608"/>
                </a:lnTo>
                <a:lnTo>
                  <a:pt x="914400" y="356616"/>
                </a:lnTo>
                <a:lnTo>
                  <a:pt x="978408" y="420624"/>
                </a:lnTo>
                <a:lnTo>
                  <a:pt x="1014984" y="438912"/>
                </a:lnTo>
                <a:lnTo>
                  <a:pt x="1088136" y="466344"/>
                </a:lnTo>
                <a:lnTo>
                  <a:pt x="1261872" y="530352"/>
                </a:lnTo>
                <a:lnTo>
                  <a:pt x="1335024" y="530352"/>
                </a:lnTo>
                <a:lnTo>
                  <a:pt x="1399032" y="521208"/>
                </a:lnTo>
                <a:lnTo>
                  <a:pt x="1472184" y="502920"/>
                </a:lnTo>
                <a:lnTo>
                  <a:pt x="1581912" y="493776"/>
                </a:lnTo>
                <a:lnTo>
                  <a:pt x="1700784" y="466344"/>
                </a:lnTo>
              </a:path>
            </a:pathLst>
          </a:custGeom>
          <a:noFill/>
          <a:ln w="762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5" name="Freeform: Shape 4">
            <a:extLst>
              <a:ext uri="{FF2B5EF4-FFF2-40B4-BE49-F238E27FC236}">
                <a16:creationId xmlns:a16="http://schemas.microsoft.com/office/drawing/2014/main" id="{06464222-152C-489D-ADA0-73E3879E04D5}"/>
              </a:ext>
            </a:extLst>
          </p:cNvPr>
          <p:cNvSpPr/>
          <p:nvPr/>
        </p:nvSpPr>
        <p:spPr bwMode="auto">
          <a:xfrm>
            <a:off x="6434709" y="705800"/>
            <a:ext cx="1929384" cy="2990088"/>
          </a:xfrm>
          <a:custGeom>
            <a:avLst/>
            <a:gdLst>
              <a:gd name="connsiteX0" fmla="*/ 1527048 w 1929384"/>
              <a:gd name="connsiteY0" fmla="*/ 768096 h 2990088"/>
              <a:gd name="connsiteX1" fmla="*/ 27432 w 1929384"/>
              <a:gd name="connsiteY1" fmla="*/ 0 h 2990088"/>
              <a:gd name="connsiteX2" fmla="*/ 0 w 1929384"/>
              <a:gd name="connsiteY2" fmla="*/ 2990088 h 2990088"/>
              <a:gd name="connsiteX3" fmla="*/ 210312 w 1929384"/>
              <a:gd name="connsiteY3" fmla="*/ 2971800 h 2990088"/>
              <a:gd name="connsiteX4" fmla="*/ 356616 w 1929384"/>
              <a:gd name="connsiteY4" fmla="*/ 2926080 h 2990088"/>
              <a:gd name="connsiteX5" fmla="*/ 457200 w 1929384"/>
              <a:gd name="connsiteY5" fmla="*/ 2843784 h 2990088"/>
              <a:gd name="connsiteX6" fmla="*/ 502920 w 1929384"/>
              <a:gd name="connsiteY6" fmla="*/ 2734056 h 2990088"/>
              <a:gd name="connsiteX7" fmla="*/ 566928 w 1929384"/>
              <a:gd name="connsiteY7" fmla="*/ 2560320 h 2990088"/>
              <a:gd name="connsiteX8" fmla="*/ 713232 w 1929384"/>
              <a:gd name="connsiteY8" fmla="*/ 1746504 h 2990088"/>
              <a:gd name="connsiteX9" fmla="*/ 777240 w 1929384"/>
              <a:gd name="connsiteY9" fmla="*/ 1563624 h 2990088"/>
              <a:gd name="connsiteX10" fmla="*/ 868680 w 1929384"/>
              <a:gd name="connsiteY10" fmla="*/ 1408176 h 2990088"/>
              <a:gd name="connsiteX11" fmla="*/ 996696 w 1929384"/>
              <a:gd name="connsiteY11" fmla="*/ 1280160 h 2990088"/>
              <a:gd name="connsiteX12" fmla="*/ 1106424 w 1929384"/>
              <a:gd name="connsiteY12" fmla="*/ 1170432 h 2990088"/>
              <a:gd name="connsiteX13" fmla="*/ 1170432 w 1929384"/>
              <a:gd name="connsiteY13" fmla="*/ 1124712 h 2990088"/>
              <a:gd name="connsiteX14" fmla="*/ 1216152 w 1929384"/>
              <a:gd name="connsiteY14" fmla="*/ 1033272 h 2990088"/>
              <a:gd name="connsiteX15" fmla="*/ 1389888 w 1929384"/>
              <a:gd name="connsiteY15" fmla="*/ 1024128 h 2990088"/>
              <a:gd name="connsiteX16" fmla="*/ 1435608 w 1929384"/>
              <a:gd name="connsiteY16" fmla="*/ 1060704 h 2990088"/>
              <a:gd name="connsiteX17" fmla="*/ 1591056 w 1929384"/>
              <a:gd name="connsiteY17" fmla="*/ 1115568 h 2990088"/>
              <a:gd name="connsiteX18" fmla="*/ 1746504 w 1929384"/>
              <a:gd name="connsiteY18" fmla="*/ 1088136 h 2990088"/>
              <a:gd name="connsiteX19" fmla="*/ 1865376 w 1929384"/>
              <a:gd name="connsiteY19" fmla="*/ 1014984 h 2990088"/>
              <a:gd name="connsiteX20" fmla="*/ 1929384 w 1929384"/>
              <a:gd name="connsiteY20" fmla="*/ 960120 h 2990088"/>
              <a:gd name="connsiteX21" fmla="*/ 1527048 w 1929384"/>
              <a:gd name="connsiteY21" fmla="*/ 768096 h 29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9384" h="2990088">
                <a:moveTo>
                  <a:pt x="1527048" y="768096"/>
                </a:moveTo>
                <a:lnTo>
                  <a:pt x="27432" y="0"/>
                </a:lnTo>
                <a:lnTo>
                  <a:pt x="0" y="2990088"/>
                </a:lnTo>
                <a:lnTo>
                  <a:pt x="210312" y="2971800"/>
                </a:lnTo>
                <a:lnTo>
                  <a:pt x="356616" y="2926080"/>
                </a:lnTo>
                <a:lnTo>
                  <a:pt x="457200" y="2843784"/>
                </a:lnTo>
                <a:lnTo>
                  <a:pt x="502920" y="2734056"/>
                </a:lnTo>
                <a:lnTo>
                  <a:pt x="566928" y="2560320"/>
                </a:lnTo>
                <a:lnTo>
                  <a:pt x="713232" y="1746504"/>
                </a:lnTo>
                <a:lnTo>
                  <a:pt x="777240" y="1563624"/>
                </a:lnTo>
                <a:lnTo>
                  <a:pt x="868680" y="1408176"/>
                </a:lnTo>
                <a:lnTo>
                  <a:pt x="996696" y="1280160"/>
                </a:lnTo>
                <a:lnTo>
                  <a:pt x="1106424" y="1170432"/>
                </a:lnTo>
                <a:lnTo>
                  <a:pt x="1170432" y="1124712"/>
                </a:lnTo>
                <a:lnTo>
                  <a:pt x="1216152" y="1033272"/>
                </a:lnTo>
                <a:lnTo>
                  <a:pt x="1389888" y="1024128"/>
                </a:lnTo>
                <a:lnTo>
                  <a:pt x="1435608" y="1060704"/>
                </a:lnTo>
                <a:lnTo>
                  <a:pt x="1591056" y="1115568"/>
                </a:lnTo>
                <a:lnTo>
                  <a:pt x="1746504" y="1088136"/>
                </a:lnTo>
                <a:lnTo>
                  <a:pt x="1865376" y="1014984"/>
                </a:lnTo>
                <a:lnTo>
                  <a:pt x="1929384" y="960120"/>
                </a:lnTo>
                <a:lnTo>
                  <a:pt x="1527048" y="768096"/>
                </a:lnTo>
                <a:close/>
              </a:path>
            </a:pathLst>
          </a:custGeom>
          <a:solidFill>
            <a:srgbClr val="009973">
              <a:alpha val="30196"/>
            </a:srgbClr>
          </a:solidFill>
          <a:ln w="38100"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ln>
                <a:solidFill>
                  <a:schemeClr val="accent1">
                    <a:lumMod val="75000"/>
                  </a:schemeClr>
                </a:solidFill>
              </a:ln>
              <a:solidFill>
                <a:schemeClr val="accent1">
                  <a:lumMod val="40000"/>
                  <a:lumOff val="60000"/>
                </a:schemeClr>
              </a:solidFill>
            </a:endParaRPr>
          </a:p>
        </p:txBody>
      </p:sp>
      <p:sp>
        <p:nvSpPr>
          <p:cNvPr id="7" name="TextBox 6">
            <a:extLst>
              <a:ext uri="{FF2B5EF4-FFF2-40B4-BE49-F238E27FC236}">
                <a16:creationId xmlns:a16="http://schemas.microsoft.com/office/drawing/2014/main" id="{99D892E5-19D6-4631-A468-F2A74921B347}"/>
              </a:ext>
            </a:extLst>
          </p:cNvPr>
          <p:cNvSpPr txBox="1"/>
          <p:nvPr/>
        </p:nvSpPr>
        <p:spPr>
          <a:xfrm>
            <a:off x="373927" y="274321"/>
            <a:ext cx="5236298" cy="6278642"/>
          </a:xfrm>
          <a:prstGeom prst="rect">
            <a:avLst/>
          </a:prstGeom>
          <a:noFill/>
        </p:spPr>
        <p:txBody>
          <a:bodyPr wrap="square" rtlCol="0">
            <a:spAutoFit/>
          </a:bodyPr>
          <a:lstStyle/>
          <a:p>
            <a:r>
              <a:rPr lang="en-US" dirty="0"/>
              <a:t>Malabar West Area “C”</a:t>
            </a:r>
          </a:p>
          <a:p>
            <a:pPr algn="l"/>
            <a:r>
              <a:rPr lang="en-US" sz="1400" dirty="0"/>
              <a:t>Discussion:  Habitat in the C area is also transitioning to the Turkey Creek river bottom type area, and more importantly provides an important connector to the N-S wooded area that separates the City of Palm Bay from Brook Hollow </a:t>
            </a:r>
            <a:r>
              <a:rPr lang="en-US" sz="1400" dirty="0" err="1"/>
              <a:t>subdividion</a:t>
            </a:r>
            <a:r>
              <a:rPr lang="en-US" sz="1400" dirty="0"/>
              <a:t>.  It provides an important game corridor for animals.  It is transitioning to the creek habitat to the North.  This area offers an excellent opportunity to relocate a trail that would benefit both trail users, and the </a:t>
            </a:r>
            <a:r>
              <a:rPr lang="en-US" sz="1400" dirty="0" err="1"/>
              <a:t>EELp</a:t>
            </a:r>
            <a:r>
              <a:rPr lang="en-US" sz="1400" dirty="0"/>
              <a:t> environmental goals, but moving a trail out of a more prime scrub habitat to a habitat that is not prime habitat, making the central area of prime scrub habitat larger.  </a:t>
            </a:r>
          </a:p>
          <a:p>
            <a:pPr algn="l"/>
            <a:endParaRPr lang="en-US" sz="1400" dirty="0"/>
          </a:p>
          <a:p>
            <a:pPr algn="l"/>
            <a:r>
              <a:rPr lang="en-US" sz="1400" dirty="0"/>
              <a:t>Compromise:  Request minimal tree overstory removal in area “C”, just removing sand pines as necessary, taper edge down to fire break, removal of tall pines on fire break, and some </a:t>
            </a:r>
            <a:r>
              <a:rPr lang="en-US" sz="1400" dirty="0" err="1"/>
              <a:t>Fecon</a:t>
            </a:r>
            <a:r>
              <a:rPr lang="en-US" sz="1400" dirty="0"/>
              <a:t> thinning:</a:t>
            </a:r>
          </a:p>
          <a:p>
            <a:pPr marL="342900" indent="-342900" algn="l">
              <a:buAutoNum type="arabicParenR"/>
            </a:pPr>
            <a:r>
              <a:rPr lang="en-US" sz="1400" dirty="0"/>
              <a:t>This area is important connectivity to, and similar to, the property to the North</a:t>
            </a:r>
          </a:p>
          <a:p>
            <a:pPr marL="342900" indent="-342900" algn="l">
              <a:buAutoNum type="arabicParenR"/>
            </a:pPr>
            <a:r>
              <a:rPr lang="en-US" sz="1400" dirty="0"/>
              <a:t>Provides an important game corridor looking at the overall map</a:t>
            </a:r>
          </a:p>
          <a:p>
            <a:pPr marL="342900" indent="-342900" algn="l">
              <a:buAutoNum type="arabicParenR"/>
            </a:pPr>
            <a:r>
              <a:rPr lang="en-US" sz="1400" dirty="0"/>
              <a:t>This area is never going to be prime scrub habitat, and it would be better used by trail riders, shifting a trail from prime habitat to less prime habitat</a:t>
            </a:r>
          </a:p>
          <a:p>
            <a:pPr marL="342900" indent="-342900" algn="l">
              <a:buAutoNum type="arabicParenR"/>
            </a:pPr>
            <a:r>
              <a:rPr lang="en-US" sz="1400" dirty="0"/>
              <a:t>End result of relocating the trail provides a larger prime scrub habitat and relocates the trail to a non-prime area that will also provide a better experience for the trail user.  Win </a:t>
            </a:r>
            <a:r>
              <a:rPr lang="en-US" sz="1400" dirty="0" err="1"/>
              <a:t>win</a:t>
            </a:r>
            <a:r>
              <a:rPr lang="en-US" sz="1400" dirty="0"/>
              <a:t>. </a:t>
            </a:r>
          </a:p>
        </p:txBody>
      </p:sp>
      <p:sp>
        <p:nvSpPr>
          <p:cNvPr id="9" name="TextBox 8">
            <a:extLst>
              <a:ext uri="{FF2B5EF4-FFF2-40B4-BE49-F238E27FC236}">
                <a16:creationId xmlns:a16="http://schemas.microsoft.com/office/drawing/2014/main" id="{B024E4CD-02A8-456A-96FA-AC7BA95D87BA}"/>
              </a:ext>
            </a:extLst>
          </p:cNvPr>
          <p:cNvSpPr txBox="1"/>
          <p:nvPr/>
        </p:nvSpPr>
        <p:spPr>
          <a:xfrm>
            <a:off x="7323585" y="763354"/>
            <a:ext cx="380232" cy="461665"/>
          </a:xfrm>
          <a:prstGeom prst="rect">
            <a:avLst/>
          </a:prstGeom>
          <a:noFill/>
        </p:spPr>
        <p:txBody>
          <a:bodyPr wrap="none" rtlCol="0">
            <a:spAutoFit/>
          </a:bodyPr>
          <a:lstStyle/>
          <a:p>
            <a:r>
              <a:rPr lang="en-US" dirty="0">
                <a:solidFill>
                  <a:srgbClr val="66FF33"/>
                </a:solidFill>
              </a:rPr>
              <a:t>C</a:t>
            </a:r>
          </a:p>
        </p:txBody>
      </p:sp>
      <p:sp>
        <p:nvSpPr>
          <p:cNvPr id="10" name="Freeform: Shape 9">
            <a:extLst>
              <a:ext uri="{FF2B5EF4-FFF2-40B4-BE49-F238E27FC236}">
                <a16:creationId xmlns:a16="http://schemas.microsoft.com/office/drawing/2014/main" id="{A808EAFA-D583-4948-988C-AE9E4A097571}"/>
              </a:ext>
            </a:extLst>
          </p:cNvPr>
          <p:cNvSpPr/>
          <p:nvPr/>
        </p:nvSpPr>
        <p:spPr bwMode="auto">
          <a:xfrm>
            <a:off x="7516749" y="1976816"/>
            <a:ext cx="1207008" cy="2468880"/>
          </a:xfrm>
          <a:custGeom>
            <a:avLst/>
            <a:gdLst>
              <a:gd name="connsiteX0" fmla="*/ 886968 w 1207008"/>
              <a:gd name="connsiteY0" fmla="*/ 54864 h 2468880"/>
              <a:gd name="connsiteX1" fmla="*/ 713232 w 1207008"/>
              <a:gd name="connsiteY1" fmla="*/ 0 h 2468880"/>
              <a:gd name="connsiteX2" fmla="*/ 649224 w 1207008"/>
              <a:gd name="connsiteY2" fmla="*/ 137160 h 2468880"/>
              <a:gd name="connsiteX3" fmla="*/ 704088 w 1207008"/>
              <a:gd name="connsiteY3" fmla="*/ 393192 h 2468880"/>
              <a:gd name="connsiteX4" fmla="*/ 704088 w 1207008"/>
              <a:gd name="connsiteY4" fmla="*/ 832104 h 2468880"/>
              <a:gd name="connsiteX5" fmla="*/ 758952 w 1207008"/>
              <a:gd name="connsiteY5" fmla="*/ 1216152 h 2468880"/>
              <a:gd name="connsiteX6" fmla="*/ 859536 w 1207008"/>
              <a:gd name="connsiteY6" fmla="*/ 1572768 h 2468880"/>
              <a:gd name="connsiteX7" fmla="*/ 886968 w 1207008"/>
              <a:gd name="connsiteY7" fmla="*/ 1810512 h 2468880"/>
              <a:gd name="connsiteX8" fmla="*/ 740664 w 1207008"/>
              <a:gd name="connsiteY8" fmla="*/ 1975104 h 2468880"/>
              <a:gd name="connsiteX9" fmla="*/ 658368 w 1207008"/>
              <a:gd name="connsiteY9" fmla="*/ 1984248 h 2468880"/>
              <a:gd name="connsiteX10" fmla="*/ 393192 w 1207008"/>
              <a:gd name="connsiteY10" fmla="*/ 2011680 h 2468880"/>
              <a:gd name="connsiteX11" fmla="*/ 173736 w 1207008"/>
              <a:gd name="connsiteY11" fmla="*/ 2103120 h 2468880"/>
              <a:gd name="connsiteX12" fmla="*/ 0 w 1207008"/>
              <a:gd name="connsiteY12" fmla="*/ 2258568 h 2468880"/>
              <a:gd name="connsiteX13" fmla="*/ 36576 w 1207008"/>
              <a:gd name="connsiteY13" fmla="*/ 2450592 h 2468880"/>
              <a:gd name="connsiteX14" fmla="*/ 539496 w 1207008"/>
              <a:gd name="connsiteY14" fmla="*/ 2468880 h 2468880"/>
              <a:gd name="connsiteX15" fmla="*/ 932688 w 1207008"/>
              <a:gd name="connsiteY15" fmla="*/ 2304288 h 2468880"/>
              <a:gd name="connsiteX16" fmla="*/ 1124712 w 1207008"/>
              <a:gd name="connsiteY16" fmla="*/ 2185416 h 2468880"/>
              <a:gd name="connsiteX17" fmla="*/ 1207008 w 1207008"/>
              <a:gd name="connsiteY17" fmla="*/ 1938528 h 2468880"/>
              <a:gd name="connsiteX18" fmla="*/ 1152144 w 1207008"/>
              <a:gd name="connsiteY18" fmla="*/ 1591056 h 2468880"/>
              <a:gd name="connsiteX19" fmla="*/ 1069848 w 1207008"/>
              <a:gd name="connsiteY19" fmla="*/ 1197864 h 2468880"/>
              <a:gd name="connsiteX20" fmla="*/ 1024128 w 1207008"/>
              <a:gd name="connsiteY20" fmla="*/ 813816 h 2468880"/>
              <a:gd name="connsiteX21" fmla="*/ 969264 w 1207008"/>
              <a:gd name="connsiteY21" fmla="*/ 548640 h 2468880"/>
              <a:gd name="connsiteX22" fmla="*/ 923544 w 1207008"/>
              <a:gd name="connsiteY22" fmla="*/ 237744 h 2468880"/>
              <a:gd name="connsiteX23" fmla="*/ 932688 w 1207008"/>
              <a:gd name="connsiteY23" fmla="*/ 128016 h 2468880"/>
              <a:gd name="connsiteX24" fmla="*/ 886968 w 1207008"/>
              <a:gd name="connsiteY24" fmla="*/ 54864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8" h="2468880">
                <a:moveTo>
                  <a:pt x="886968" y="54864"/>
                </a:moveTo>
                <a:lnTo>
                  <a:pt x="713232" y="0"/>
                </a:lnTo>
                <a:lnTo>
                  <a:pt x="649224" y="137160"/>
                </a:lnTo>
                <a:lnTo>
                  <a:pt x="704088" y="393192"/>
                </a:lnTo>
                <a:lnTo>
                  <a:pt x="704088" y="832104"/>
                </a:lnTo>
                <a:lnTo>
                  <a:pt x="758952" y="1216152"/>
                </a:lnTo>
                <a:lnTo>
                  <a:pt x="859536" y="1572768"/>
                </a:lnTo>
                <a:lnTo>
                  <a:pt x="886968" y="1810512"/>
                </a:lnTo>
                <a:lnTo>
                  <a:pt x="740664" y="1975104"/>
                </a:lnTo>
                <a:lnTo>
                  <a:pt x="658368" y="1984248"/>
                </a:lnTo>
                <a:lnTo>
                  <a:pt x="393192" y="2011680"/>
                </a:lnTo>
                <a:lnTo>
                  <a:pt x="173736" y="2103120"/>
                </a:lnTo>
                <a:lnTo>
                  <a:pt x="0" y="2258568"/>
                </a:lnTo>
                <a:lnTo>
                  <a:pt x="36576" y="2450592"/>
                </a:lnTo>
                <a:lnTo>
                  <a:pt x="539496" y="2468880"/>
                </a:lnTo>
                <a:lnTo>
                  <a:pt x="932688" y="2304288"/>
                </a:lnTo>
                <a:lnTo>
                  <a:pt x="1124712" y="2185416"/>
                </a:lnTo>
                <a:lnTo>
                  <a:pt x="1207008" y="1938528"/>
                </a:lnTo>
                <a:lnTo>
                  <a:pt x="1152144" y="1591056"/>
                </a:lnTo>
                <a:lnTo>
                  <a:pt x="1069848" y="1197864"/>
                </a:lnTo>
                <a:lnTo>
                  <a:pt x="1024128" y="813816"/>
                </a:lnTo>
                <a:lnTo>
                  <a:pt x="969264" y="548640"/>
                </a:lnTo>
                <a:lnTo>
                  <a:pt x="923544" y="237744"/>
                </a:lnTo>
                <a:lnTo>
                  <a:pt x="932688" y="128016"/>
                </a:lnTo>
                <a:lnTo>
                  <a:pt x="886968" y="54864"/>
                </a:lnTo>
                <a:close/>
              </a:path>
            </a:pathLst>
          </a:custGeom>
          <a:solidFill>
            <a:srgbClr val="7F7F7F">
              <a:alpha val="6902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C00000"/>
              </a:solidFill>
              <a:effectLst/>
              <a:latin typeface="Trebuchet MS" pitchFamily="34" charset="0"/>
            </a:endParaRPr>
          </a:p>
        </p:txBody>
      </p:sp>
      <p:sp>
        <p:nvSpPr>
          <p:cNvPr id="11" name="Freeform: Shape 10">
            <a:extLst>
              <a:ext uri="{FF2B5EF4-FFF2-40B4-BE49-F238E27FC236}">
                <a16:creationId xmlns:a16="http://schemas.microsoft.com/office/drawing/2014/main" id="{E207C134-B44B-4681-9A2E-0F1C590341BC}"/>
              </a:ext>
            </a:extLst>
          </p:cNvPr>
          <p:cNvSpPr/>
          <p:nvPr/>
        </p:nvSpPr>
        <p:spPr bwMode="auto">
          <a:xfrm>
            <a:off x="7022973" y="2324288"/>
            <a:ext cx="1380744" cy="1161288"/>
          </a:xfrm>
          <a:custGeom>
            <a:avLst/>
            <a:gdLst>
              <a:gd name="connsiteX0" fmla="*/ 1380744 w 1380744"/>
              <a:gd name="connsiteY0" fmla="*/ 1161288 h 1161288"/>
              <a:gd name="connsiteX1" fmla="*/ 1042416 w 1380744"/>
              <a:gd name="connsiteY1" fmla="*/ 1078992 h 1161288"/>
              <a:gd name="connsiteX2" fmla="*/ 539496 w 1380744"/>
              <a:gd name="connsiteY2" fmla="*/ 749808 h 1161288"/>
              <a:gd name="connsiteX3" fmla="*/ 347472 w 1380744"/>
              <a:gd name="connsiteY3" fmla="*/ 512064 h 1161288"/>
              <a:gd name="connsiteX4" fmla="*/ 219456 w 1380744"/>
              <a:gd name="connsiteY4" fmla="*/ 292608 h 1161288"/>
              <a:gd name="connsiteX5" fmla="*/ 0 w 1380744"/>
              <a:gd name="connsiteY5" fmla="*/ 0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744" h="1161288">
                <a:moveTo>
                  <a:pt x="1380744" y="1161288"/>
                </a:moveTo>
                <a:lnTo>
                  <a:pt x="1042416" y="1078992"/>
                </a:lnTo>
                <a:lnTo>
                  <a:pt x="539496" y="749808"/>
                </a:lnTo>
                <a:lnTo>
                  <a:pt x="347472" y="512064"/>
                </a:lnTo>
                <a:lnTo>
                  <a:pt x="219456" y="292608"/>
                </a:lnTo>
                <a:lnTo>
                  <a:pt x="0" y="0"/>
                </a:lnTo>
              </a:path>
            </a:pathLst>
          </a:custGeom>
          <a:noFill/>
          <a:ln w="76200" cap="flat" cmpd="sng" algn="ctr">
            <a:solidFill>
              <a:srgbClr val="66FF33"/>
            </a:solidFill>
            <a:prstDash val="solid"/>
            <a:round/>
            <a:headEnd type="none" w="med" len="med"/>
            <a:tailEnd type="stealth" w="lg"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w="76200">
                <a:solidFill>
                  <a:schemeClr val="tx1"/>
                </a:solidFill>
              </a:ln>
              <a:solidFill>
                <a:schemeClr val="tx1"/>
              </a:solidFill>
              <a:effectLst/>
              <a:latin typeface="Trebuchet MS" pitchFamily="34" charset="0"/>
            </a:endParaRPr>
          </a:p>
        </p:txBody>
      </p:sp>
      <p:sp>
        <p:nvSpPr>
          <p:cNvPr id="12" name="TextBox 11">
            <a:extLst>
              <a:ext uri="{FF2B5EF4-FFF2-40B4-BE49-F238E27FC236}">
                <a16:creationId xmlns:a16="http://schemas.microsoft.com/office/drawing/2014/main" id="{7E5A30A5-1565-40C0-8013-30F4C2189647}"/>
              </a:ext>
            </a:extLst>
          </p:cNvPr>
          <p:cNvSpPr txBox="1"/>
          <p:nvPr/>
        </p:nvSpPr>
        <p:spPr>
          <a:xfrm>
            <a:off x="8418791" y="2628767"/>
            <a:ext cx="2494407" cy="1323439"/>
          </a:xfrm>
          <a:prstGeom prst="rect">
            <a:avLst/>
          </a:prstGeom>
          <a:noFill/>
        </p:spPr>
        <p:txBody>
          <a:bodyPr wrap="square" rtlCol="0">
            <a:spAutoFit/>
          </a:bodyPr>
          <a:lstStyle/>
          <a:p>
            <a:r>
              <a:rPr lang="en-US" sz="1600" dirty="0">
                <a:solidFill>
                  <a:srgbClr val="66FF33"/>
                </a:solidFill>
              </a:rPr>
              <a:t>Shift trail from prime scrub habitat to lesser habitat, and only minimally restore that location</a:t>
            </a:r>
          </a:p>
        </p:txBody>
      </p:sp>
    </p:spTree>
    <p:extLst>
      <p:ext uri="{BB962C8B-B14F-4D97-AF65-F5344CB8AC3E}">
        <p14:creationId xmlns:p14="http://schemas.microsoft.com/office/powerpoint/2010/main" val="340842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80FFD3-8BEC-43F1-A15A-7F6734D1E118}"/>
              </a:ext>
            </a:extLst>
          </p:cNvPr>
          <p:cNvSpPr>
            <a:spLocks noGrp="1"/>
          </p:cNvSpPr>
          <p:nvPr>
            <p:ph type="sldNum" sz="quarter" idx="10"/>
          </p:nvPr>
        </p:nvSpPr>
        <p:spPr/>
        <p:txBody>
          <a:bodyPr/>
          <a:lstStyle/>
          <a:p>
            <a:r>
              <a:rPr lang="en-US"/>
              <a:t>Page </a:t>
            </a:r>
            <a:fld id="{572EC98D-7730-467D-BA6C-4057E06E1230}" type="slidenum">
              <a:rPr lang="en-US" smtClean="0"/>
              <a:pPr/>
              <a:t>13</a:t>
            </a:fld>
            <a:endParaRPr lang="en-US"/>
          </a:p>
        </p:txBody>
      </p:sp>
      <p:pic>
        <p:nvPicPr>
          <p:cNvPr id="3" name="Picture 2">
            <a:extLst>
              <a:ext uri="{FF2B5EF4-FFF2-40B4-BE49-F238E27FC236}">
                <a16:creationId xmlns:a16="http://schemas.microsoft.com/office/drawing/2014/main" id="{652AD2A6-BF55-4F98-802E-93C51BA66F24}"/>
              </a:ext>
            </a:extLst>
          </p:cNvPr>
          <p:cNvPicPr>
            <a:picLocks noChangeAspect="1"/>
          </p:cNvPicPr>
          <p:nvPr/>
        </p:nvPicPr>
        <p:blipFill rotWithShape="1">
          <a:blip r:embed="rId2"/>
          <a:srcRect l="15240"/>
          <a:stretch/>
        </p:blipFill>
        <p:spPr>
          <a:xfrm>
            <a:off x="5057775" y="1037046"/>
            <a:ext cx="6726126" cy="4372585"/>
          </a:xfrm>
          <a:prstGeom prst="rect">
            <a:avLst/>
          </a:prstGeom>
        </p:spPr>
      </p:pic>
      <p:sp>
        <p:nvSpPr>
          <p:cNvPr id="5" name="TextBox 4">
            <a:extLst>
              <a:ext uri="{FF2B5EF4-FFF2-40B4-BE49-F238E27FC236}">
                <a16:creationId xmlns:a16="http://schemas.microsoft.com/office/drawing/2014/main" id="{AA922FF5-37B7-4EE4-8782-17A1A7F1B303}"/>
              </a:ext>
            </a:extLst>
          </p:cNvPr>
          <p:cNvSpPr txBox="1"/>
          <p:nvPr/>
        </p:nvSpPr>
        <p:spPr>
          <a:xfrm>
            <a:off x="373927" y="274321"/>
            <a:ext cx="4283797" cy="5632311"/>
          </a:xfrm>
          <a:prstGeom prst="rect">
            <a:avLst/>
          </a:prstGeom>
          <a:noFill/>
        </p:spPr>
        <p:txBody>
          <a:bodyPr wrap="square" rtlCol="0">
            <a:spAutoFit/>
          </a:bodyPr>
          <a:lstStyle/>
          <a:p>
            <a:r>
              <a:rPr lang="en-US" dirty="0"/>
              <a:t>Malabar West Area “D”</a:t>
            </a:r>
          </a:p>
          <a:p>
            <a:pPr algn="l"/>
            <a:r>
              <a:rPr lang="en-US" sz="1400" dirty="0"/>
              <a:t>Discussion:  There are a few beautiful mature scrub oaks in this area that serve as a shade break and rest area from a largely shade-free run up from the South.  It also serves as a small treed buffer against Brook Hollow (some of the only historic scrub oaks left that used to dominate this area).  </a:t>
            </a:r>
          </a:p>
          <a:p>
            <a:pPr algn="l"/>
            <a:endParaRPr lang="en-US" sz="1400" dirty="0"/>
          </a:p>
          <a:p>
            <a:pPr algn="l"/>
            <a:r>
              <a:rPr lang="en-US" sz="1400" dirty="0"/>
              <a:t>Compromise:  Request minimal tree overstory removal in area “D”, just removing sand pines, dead scrub oaks and excessively tall pines if needed:</a:t>
            </a:r>
          </a:p>
          <a:p>
            <a:pPr marL="342900" indent="-342900" algn="l">
              <a:buAutoNum type="arabicParenR"/>
            </a:pPr>
            <a:r>
              <a:rPr lang="en-US" sz="1400" dirty="0"/>
              <a:t>Small buffer against Brook Hollow</a:t>
            </a:r>
          </a:p>
          <a:p>
            <a:pPr marL="342900" indent="-342900" algn="l">
              <a:buAutoNum type="arabicParenR"/>
            </a:pPr>
            <a:r>
              <a:rPr lang="en-US" sz="1400" dirty="0"/>
              <a:t>Leaves some of the historic scrub oaks where Brook Hollow residents can see and enjoy them – Brook Hollow has an unofficial entrance nearby that is used by evening walkers everyday.</a:t>
            </a:r>
          </a:p>
          <a:p>
            <a:pPr marL="342900" indent="-342900" algn="l">
              <a:buAutoNum type="arabicParenR"/>
            </a:pPr>
            <a:r>
              <a:rPr lang="en-US" sz="1400" dirty="0"/>
              <a:t>Provides trail riders a very short shade break at this trail intersection</a:t>
            </a:r>
          </a:p>
          <a:p>
            <a:pPr marL="342900" indent="-342900" algn="l">
              <a:buAutoNum type="arabicParenR"/>
            </a:pPr>
            <a:r>
              <a:rPr lang="en-US" sz="1400" dirty="0"/>
              <a:t>Does not significantly affect the environmental goals of the program – it is a very small area located on the edge of the property</a:t>
            </a:r>
          </a:p>
        </p:txBody>
      </p:sp>
      <p:sp>
        <p:nvSpPr>
          <p:cNvPr id="6" name="TextBox 5">
            <a:extLst>
              <a:ext uri="{FF2B5EF4-FFF2-40B4-BE49-F238E27FC236}">
                <a16:creationId xmlns:a16="http://schemas.microsoft.com/office/drawing/2014/main" id="{438DA22C-E894-4BE9-AFB7-C5339CCDBB16}"/>
              </a:ext>
            </a:extLst>
          </p:cNvPr>
          <p:cNvSpPr txBox="1"/>
          <p:nvPr/>
        </p:nvSpPr>
        <p:spPr>
          <a:xfrm>
            <a:off x="8073227" y="2861700"/>
            <a:ext cx="380232" cy="461665"/>
          </a:xfrm>
          <a:prstGeom prst="rect">
            <a:avLst/>
          </a:prstGeom>
          <a:noFill/>
        </p:spPr>
        <p:txBody>
          <a:bodyPr wrap="none" rtlCol="0">
            <a:spAutoFit/>
          </a:bodyPr>
          <a:lstStyle/>
          <a:p>
            <a:r>
              <a:rPr lang="en-US" dirty="0">
                <a:solidFill>
                  <a:srgbClr val="66FF33"/>
                </a:solidFill>
              </a:rPr>
              <a:t>D</a:t>
            </a:r>
          </a:p>
        </p:txBody>
      </p:sp>
      <p:sp>
        <p:nvSpPr>
          <p:cNvPr id="7" name="TextBox 6">
            <a:extLst>
              <a:ext uri="{FF2B5EF4-FFF2-40B4-BE49-F238E27FC236}">
                <a16:creationId xmlns:a16="http://schemas.microsoft.com/office/drawing/2014/main" id="{B96529DF-7360-4567-8A53-4B08CCE5AB70}"/>
              </a:ext>
            </a:extLst>
          </p:cNvPr>
          <p:cNvSpPr txBox="1"/>
          <p:nvPr/>
        </p:nvSpPr>
        <p:spPr>
          <a:xfrm>
            <a:off x="6658737" y="3470920"/>
            <a:ext cx="2494407" cy="830997"/>
          </a:xfrm>
          <a:prstGeom prst="rect">
            <a:avLst/>
          </a:prstGeom>
          <a:noFill/>
        </p:spPr>
        <p:txBody>
          <a:bodyPr wrap="square" rtlCol="0">
            <a:spAutoFit/>
          </a:bodyPr>
          <a:lstStyle/>
          <a:p>
            <a:r>
              <a:rPr lang="en-US" sz="1600" dirty="0">
                <a:solidFill>
                  <a:srgbClr val="66FF33"/>
                </a:solidFill>
              </a:rPr>
              <a:t>Leave mature scrub oaks at this small trail junction area</a:t>
            </a:r>
          </a:p>
        </p:txBody>
      </p:sp>
      <p:sp>
        <p:nvSpPr>
          <p:cNvPr id="8" name="Freeform: Shape 7">
            <a:extLst>
              <a:ext uri="{FF2B5EF4-FFF2-40B4-BE49-F238E27FC236}">
                <a16:creationId xmlns:a16="http://schemas.microsoft.com/office/drawing/2014/main" id="{33FD5E3E-F542-4A0D-BC86-9E05ADEEB57C}"/>
              </a:ext>
            </a:extLst>
          </p:cNvPr>
          <p:cNvSpPr/>
          <p:nvPr/>
        </p:nvSpPr>
        <p:spPr bwMode="auto">
          <a:xfrm>
            <a:off x="8394192" y="2514600"/>
            <a:ext cx="758952" cy="896112"/>
          </a:xfrm>
          <a:custGeom>
            <a:avLst/>
            <a:gdLst>
              <a:gd name="connsiteX0" fmla="*/ 0 w 758952"/>
              <a:gd name="connsiteY0" fmla="*/ 448056 h 896112"/>
              <a:gd name="connsiteX1" fmla="*/ 109728 w 758952"/>
              <a:gd name="connsiteY1" fmla="*/ 621792 h 896112"/>
              <a:gd name="connsiteX2" fmla="*/ 219456 w 758952"/>
              <a:gd name="connsiteY2" fmla="*/ 694944 h 896112"/>
              <a:gd name="connsiteX3" fmla="*/ 374904 w 758952"/>
              <a:gd name="connsiteY3" fmla="*/ 813816 h 896112"/>
              <a:gd name="connsiteX4" fmla="*/ 512064 w 758952"/>
              <a:gd name="connsiteY4" fmla="*/ 877824 h 896112"/>
              <a:gd name="connsiteX5" fmla="*/ 630936 w 758952"/>
              <a:gd name="connsiteY5" fmla="*/ 896112 h 896112"/>
              <a:gd name="connsiteX6" fmla="*/ 704088 w 758952"/>
              <a:gd name="connsiteY6" fmla="*/ 859536 h 896112"/>
              <a:gd name="connsiteX7" fmla="*/ 758952 w 758952"/>
              <a:gd name="connsiteY7" fmla="*/ 749808 h 896112"/>
              <a:gd name="connsiteX8" fmla="*/ 749808 w 758952"/>
              <a:gd name="connsiteY8" fmla="*/ 621792 h 896112"/>
              <a:gd name="connsiteX9" fmla="*/ 758952 w 758952"/>
              <a:gd name="connsiteY9" fmla="*/ 548640 h 896112"/>
              <a:gd name="connsiteX10" fmla="*/ 667512 w 758952"/>
              <a:gd name="connsiteY10" fmla="*/ 402336 h 896112"/>
              <a:gd name="connsiteX11" fmla="*/ 539496 w 758952"/>
              <a:gd name="connsiteY11" fmla="*/ 164592 h 896112"/>
              <a:gd name="connsiteX12" fmla="*/ 365760 w 758952"/>
              <a:gd name="connsiteY12" fmla="*/ 82296 h 896112"/>
              <a:gd name="connsiteX13" fmla="*/ 246888 w 758952"/>
              <a:gd name="connsiteY13" fmla="*/ 0 h 896112"/>
              <a:gd name="connsiteX14" fmla="*/ 246888 w 758952"/>
              <a:gd name="connsiteY14" fmla="*/ 411480 h 896112"/>
              <a:gd name="connsiteX15" fmla="*/ 0 w 758952"/>
              <a:gd name="connsiteY15" fmla="*/ 448056 h 8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8952" h="896112">
                <a:moveTo>
                  <a:pt x="0" y="448056"/>
                </a:moveTo>
                <a:lnTo>
                  <a:pt x="109728" y="621792"/>
                </a:lnTo>
                <a:lnTo>
                  <a:pt x="219456" y="694944"/>
                </a:lnTo>
                <a:lnTo>
                  <a:pt x="374904" y="813816"/>
                </a:lnTo>
                <a:lnTo>
                  <a:pt x="512064" y="877824"/>
                </a:lnTo>
                <a:lnTo>
                  <a:pt x="630936" y="896112"/>
                </a:lnTo>
                <a:lnTo>
                  <a:pt x="704088" y="859536"/>
                </a:lnTo>
                <a:lnTo>
                  <a:pt x="758952" y="749808"/>
                </a:lnTo>
                <a:lnTo>
                  <a:pt x="749808" y="621792"/>
                </a:lnTo>
                <a:lnTo>
                  <a:pt x="758952" y="548640"/>
                </a:lnTo>
                <a:lnTo>
                  <a:pt x="667512" y="402336"/>
                </a:lnTo>
                <a:lnTo>
                  <a:pt x="539496" y="164592"/>
                </a:lnTo>
                <a:lnTo>
                  <a:pt x="365760" y="82296"/>
                </a:lnTo>
                <a:lnTo>
                  <a:pt x="246888" y="0"/>
                </a:lnTo>
                <a:lnTo>
                  <a:pt x="246888" y="411480"/>
                </a:lnTo>
                <a:lnTo>
                  <a:pt x="0" y="448056"/>
                </a:lnTo>
                <a:close/>
              </a:path>
            </a:pathLst>
          </a:custGeom>
          <a:solidFill>
            <a:srgbClr val="009973">
              <a:alpha val="30196"/>
            </a:srgbClr>
          </a:solidFill>
          <a:ln w="38100"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ln>
                <a:solidFill>
                  <a:schemeClr val="accent1">
                    <a:lumMod val="75000"/>
                  </a:schemeClr>
                </a:solidFill>
              </a:ln>
              <a:solidFill>
                <a:schemeClr val="accent1">
                  <a:lumMod val="40000"/>
                  <a:lumOff val="60000"/>
                </a:schemeClr>
              </a:solidFill>
            </a:endParaRPr>
          </a:p>
        </p:txBody>
      </p:sp>
    </p:spTree>
    <p:extLst>
      <p:ext uri="{BB962C8B-B14F-4D97-AF65-F5344CB8AC3E}">
        <p14:creationId xmlns:p14="http://schemas.microsoft.com/office/powerpoint/2010/main" val="3695702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9D892E5-19D6-4631-A468-F2A74921B347}"/>
              </a:ext>
            </a:extLst>
          </p:cNvPr>
          <p:cNvSpPr txBox="1"/>
          <p:nvPr/>
        </p:nvSpPr>
        <p:spPr>
          <a:xfrm>
            <a:off x="373927" y="274321"/>
            <a:ext cx="4576035" cy="5847755"/>
          </a:xfrm>
          <a:prstGeom prst="rect">
            <a:avLst/>
          </a:prstGeom>
          <a:noFill/>
        </p:spPr>
        <p:txBody>
          <a:bodyPr wrap="square" rtlCol="0">
            <a:spAutoFit/>
          </a:bodyPr>
          <a:lstStyle/>
          <a:p>
            <a:r>
              <a:rPr lang="en-US" dirty="0"/>
              <a:t>Malabar West Area “E”</a:t>
            </a:r>
          </a:p>
          <a:p>
            <a:pPr algn="l"/>
            <a:r>
              <a:rPr lang="en-US" sz="1400" dirty="0"/>
              <a:t>Discussion:  E-W trail that moves uphill in this area is a mess.  After the last restoration, there were many piles of trees in the area (~14).  Some of those piles caught fire (a possible arson), and the fire fighting plows went down about half of this trail.  The trail has never been an ideal trail, and historically there was another trail along the bank of Turkey Creek Channel D that went fallow after 2004 hurricanes.  This is possibly a long-term goal, but there is a possible win-win scenario, by shifting the trail to deep woods habitat, and running back in along the edge near brook hollow fire break (already a non-ideal edge area), both trail users and the </a:t>
            </a:r>
            <a:r>
              <a:rPr lang="en-US" sz="1400" dirty="0" err="1"/>
              <a:t>EELp</a:t>
            </a:r>
            <a:r>
              <a:rPr lang="en-US" sz="1400" dirty="0"/>
              <a:t> environmental goals are advanced</a:t>
            </a:r>
          </a:p>
          <a:p>
            <a:pPr algn="l"/>
            <a:endParaRPr lang="en-US" sz="1400" dirty="0"/>
          </a:p>
          <a:p>
            <a:pPr algn="l"/>
            <a:r>
              <a:rPr lang="en-US" sz="1400" dirty="0"/>
              <a:t>Compromise:  Request shift of trail shown to approximate location shown</a:t>
            </a:r>
          </a:p>
          <a:p>
            <a:pPr marL="342900" indent="-342900" algn="l">
              <a:buAutoNum type="arabicParenR"/>
            </a:pPr>
            <a:r>
              <a:rPr lang="en-US" sz="1400" dirty="0"/>
              <a:t>This trail was historically there but dead ended and was not re-opened after the 2004 hurricanes</a:t>
            </a:r>
          </a:p>
          <a:p>
            <a:pPr marL="342900" indent="-342900" algn="l">
              <a:buAutoNum type="arabicParenR"/>
            </a:pPr>
            <a:r>
              <a:rPr lang="en-US" sz="1400" dirty="0"/>
              <a:t>Possible win-win for both trail users and </a:t>
            </a:r>
            <a:r>
              <a:rPr lang="en-US" sz="1400" dirty="0" err="1"/>
              <a:t>EELp</a:t>
            </a:r>
            <a:r>
              <a:rPr lang="en-US" sz="1400" dirty="0"/>
              <a:t> environmental goals – allowing larger prime scrub habitat not interrupted by trails</a:t>
            </a:r>
          </a:p>
          <a:p>
            <a:pPr marL="342900" indent="-342900" algn="l">
              <a:buAutoNum type="arabicParenR"/>
            </a:pPr>
            <a:r>
              <a:rPr lang="en-US" sz="1400" dirty="0"/>
              <a:t>Result provides a larger prime scrub habitat and better trail user experience</a:t>
            </a:r>
          </a:p>
        </p:txBody>
      </p:sp>
      <p:pic>
        <p:nvPicPr>
          <p:cNvPr id="6" name="Picture 5">
            <a:extLst>
              <a:ext uri="{FF2B5EF4-FFF2-40B4-BE49-F238E27FC236}">
                <a16:creationId xmlns:a16="http://schemas.microsoft.com/office/drawing/2014/main" id="{06A25D7A-3081-40FE-B69F-C2E258B2D77E}"/>
              </a:ext>
            </a:extLst>
          </p:cNvPr>
          <p:cNvPicPr>
            <a:picLocks noChangeAspect="1"/>
          </p:cNvPicPr>
          <p:nvPr/>
        </p:nvPicPr>
        <p:blipFill>
          <a:blip r:embed="rId2"/>
          <a:stretch>
            <a:fillRect/>
          </a:stretch>
        </p:blipFill>
        <p:spPr>
          <a:xfrm>
            <a:off x="5079772" y="274321"/>
            <a:ext cx="6897063" cy="6363588"/>
          </a:xfrm>
          <a:prstGeom prst="rect">
            <a:avLst/>
          </a:prstGeom>
        </p:spPr>
      </p:pic>
      <p:sp>
        <p:nvSpPr>
          <p:cNvPr id="2" name="Slide Number Placeholder 1">
            <a:extLst>
              <a:ext uri="{FF2B5EF4-FFF2-40B4-BE49-F238E27FC236}">
                <a16:creationId xmlns:a16="http://schemas.microsoft.com/office/drawing/2014/main" id="{CC411095-72CD-41EC-8F6A-D3EFE105D095}"/>
              </a:ext>
            </a:extLst>
          </p:cNvPr>
          <p:cNvSpPr>
            <a:spLocks noGrp="1"/>
          </p:cNvSpPr>
          <p:nvPr>
            <p:ph type="sldNum" sz="quarter" idx="10"/>
          </p:nvPr>
        </p:nvSpPr>
        <p:spPr/>
        <p:txBody>
          <a:bodyPr/>
          <a:lstStyle/>
          <a:p>
            <a:r>
              <a:rPr lang="en-US"/>
              <a:t>Page </a:t>
            </a:r>
            <a:fld id="{572EC98D-7730-467D-BA6C-4057E06E1230}" type="slidenum">
              <a:rPr lang="en-US" smtClean="0"/>
              <a:pPr/>
              <a:t>14</a:t>
            </a:fld>
            <a:endParaRPr lang="en-US"/>
          </a:p>
        </p:txBody>
      </p:sp>
      <p:sp>
        <p:nvSpPr>
          <p:cNvPr id="9" name="TextBox 8">
            <a:extLst>
              <a:ext uri="{FF2B5EF4-FFF2-40B4-BE49-F238E27FC236}">
                <a16:creationId xmlns:a16="http://schemas.microsoft.com/office/drawing/2014/main" id="{B024E4CD-02A8-456A-96FA-AC7BA95D87BA}"/>
              </a:ext>
            </a:extLst>
          </p:cNvPr>
          <p:cNvSpPr txBox="1"/>
          <p:nvPr/>
        </p:nvSpPr>
        <p:spPr>
          <a:xfrm>
            <a:off x="6428232" y="942467"/>
            <a:ext cx="359394" cy="461665"/>
          </a:xfrm>
          <a:prstGeom prst="rect">
            <a:avLst/>
          </a:prstGeom>
          <a:noFill/>
        </p:spPr>
        <p:txBody>
          <a:bodyPr wrap="none" rtlCol="0">
            <a:spAutoFit/>
          </a:bodyPr>
          <a:lstStyle/>
          <a:p>
            <a:r>
              <a:rPr lang="en-US" dirty="0">
                <a:solidFill>
                  <a:srgbClr val="66FF33"/>
                </a:solidFill>
              </a:rPr>
              <a:t>E</a:t>
            </a:r>
          </a:p>
        </p:txBody>
      </p:sp>
      <p:sp>
        <p:nvSpPr>
          <p:cNvPr id="11" name="Freeform: Shape 10">
            <a:extLst>
              <a:ext uri="{FF2B5EF4-FFF2-40B4-BE49-F238E27FC236}">
                <a16:creationId xmlns:a16="http://schemas.microsoft.com/office/drawing/2014/main" id="{E207C134-B44B-4681-9A2E-0F1C590341BC}"/>
              </a:ext>
            </a:extLst>
          </p:cNvPr>
          <p:cNvSpPr/>
          <p:nvPr/>
        </p:nvSpPr>
        <p:spPr bwMode="auto">
          <a:xfrm>
            <a:off x="6917436" y="1357637"/>
            <a:ext cx="521208" cy="2871216"/>
          </a:xfrm>
          <a:custGeom>
            <a:avLst/>
            <a:gdLst>
              <a:gd name="connsiteX0" fmla="*/ 1380744 w 1380744"/>
              <a:gd name="connsiteY0" fmla="*/ 1161288 h 1161288"/>
              <a:gd name="connsiteX1" fmla="*/ 1042416 w 1380744"/>
              <a:gd name="connsiteY1" fmla="*/ 1078992 h 1161288"/>
              <a:gd name="connsiteX2" fmla="*/ 539496 w 1380744"/>
              <a:gd name="connsiteY2" fmla="*/ 749808 h 1161288"/>
              <a:gd name="connsiteX3" fmla="*/ 347472 w 1380744"/>
              <a:gd name="connsiteY3" fmla="*/ 512064 h 1161288"/>
              <a:gd name="connsiteX4" fmla="*/ 219456 w 1380744"/>
              <a:gd name="connsiteY4" fmla="*/ 292608 h 1161288"/>
              <a:gd name="connsiteX5" fmla="*/ 0 w 1380744"/>
              <a:gd name="connsiteY5" fmla="*/ 0 h 1161288"/>
              <a:gd name="connsiteX0" fmla="*/ 347472 w 1042416"/>
              <a:gd name="connsiteY0" fmla="*/ 2880360 h 2880360"/>
              <a:gd name="connsiteX1" fmla="*/ 1042416 w 1042416"/>
              <a:gd name="connsiteY1" fmla="*/ 1078992 h 2880360"/>
              <a:gd name="connsiteX2" fmla="*/ 539496 w 1042416"/>
              <a:gd name="connsiteY2" fmla="*/ 749808 h 2880360"/>
              <a:gd name="connsiteX3" fmla="*/ 347472 w 1042416"/>
              <a:gd name="connsiteY3" fmla="*/ 512064 h 2880360"/>
              <a:gd name="connsiteX4" fmla="*/ 219456 w 1042416"/>
              <a:gd name="connsiteY4" fmla="*/ 292608 h 2880360"/>
              <a:gd name="connsiteX5" fmla="*/ 0 w 1042416"/>
              <a:gd name="connsiteY5" fmla="*/ 0 h 2880360"/>
              <a:gd name="connsiteX0" fmla="*/ 347472 w 539496"/>
              <a:gd name="connsiteY0" fmla="*/ 2880360 h 2880360"/>
              <a:gd name="connsiteX1" fmla="*/ 246888 w 539496"/>
              <a:gd name="connsiteY1" fmla="*/ 1536192 h 2880360"/>
              <a:gd name="connsiteX2" fmla="*/ 539496 w 539496"/>
              <a:gd name="connsiteY2" fmla="*/ 749808 h 2880360"/>
              <a:gd name="connsiteX3" fmla="*/ 347472 w 539496"/>
              <a:gd name="connsiteY3" fmla="*/ 512064 h 2880360"/>
              <a:gd name="connsiteX4" fmla="*/ 219456 w 539496"/>
              <a:gd name="connsiteY4" fmla="*/ 292608 h 2880360"/>
              <a:gd name="connsiteX5" fmla="*/ 0 w 539496"/>
              <a:gd name="connsiteY5" fmla="*/ 0 h 2880360"/>
              <a:gd name="connsiteX0" fmla="*/ 347472 w 347472"/>
              <a:gd name="connsiteY0" fmla="*/ 2880360 h 2880360"/>
              <a:gd name="connsiteX1" fmla="*/ 246888 w 347472"/>
              <a:gd name="connsiteY1" fmla="*/ 1536192 h 2880360"/>
              <a:gd name="connsiteX2" fmla="*/ 164592 w 347472"/>
              <a:gd name="connsiteY2" fmla="*/ 914400 h 2880360"/>
              <a:gd name="connsiteX3" fmla="*/ 347472 w 347472"/>
              <a:gd name="connsiteY3" fmla="*/ 512064 h 2880360"/>
              <a:gd name="connsiteX4" fmla="*/ 219456 w 347472"/>
              <a:gd name="connsiteY4" fmla="*/ 292608 h 2880360"/>
              <a:gd name="connsiteX5" fmla="*/ 0 w 347472"/>
              <a:gd name="connsiteY5" fmla="*/ 0 h 2880360"/>
              <a:gd name="connsiteX0" fmla="*/ 347472 w 347472"/>
              <a:gd name="connsiteY0" fmla="*/ 2880360 h 2880360"/>
              <a:gd name="connsiteX1" fmla="*/ 246888 w 347472"/>
              <a:gd name="connsiteY1" fmla="*/ 1536192 h 2880360"/>
              <a:gd name="connsiteX2" fmla="*/ 164592 w 347472"/>
              <a:gd name="connsiteY2" fmla="*/ 914400 h 2880360"/>
              <a:gd name="connsiteX3" fmla="*/ 228600 w 347472"/>
              <a:gd name="connsiteY3" fmla="*/ 566928 h 2880360"/>
              <a:gd name="connsiteX4" fmla="*/ 219456 w 347472"/>
              <a:gd name="connsiteY4" fmla="*/ 292608 h 2880360"/>
              <a:gd name="connsiteX5" fmla="*/ 0 w 347472"/>
              <a:gd name="connsiteY5" fmla="*/ 0 h 2880360"/>
              <a:gd name="connsiteX0" fmla="*/ 182880 w 576072"/>
              <a:gd name="connsiteY0" fmla="*/ 2999232 h 2999232"/>
              <a:gd name="connsiteX1" fmla="*/ 82296 w 576072"/>
              <a:gd name="connsiteY1" fmla="*/ 1655064 h 2999232"/>
              <a:gd name="connsiteX2" fmla="*/ 0 w 576072"/>
              <a:gd name="connsiteY2" fmla="*/ 1033272 h 2999232"/>
              <a:gd name="connsiteX3" fmla="*/ 64008 w 576072"/>
              <a:gd name="connsiteY3" fmla="*/ 685800 h 2999232"/>
              <a:gd name="connsiteX4" fmla="*/ 54864 w 576072"/>
              <a:gd name="connsiteY4" fmla="*/ 411480 h 2999232"/>
              <a:gd name="connsiteX5" fmla="*/ 576072 w 576072"/>
              <a:gd name="connsiteY5" fmla="*/ 0 h 2999232"/>
              <a:gd name="connsiteX0" fmla="*/ 182880 w 576072"/>
              <a:gd name="connsiteY0" fmla="*/ 2999232 h 2999232"/>
              <a:gd name="connsiteX1" fmla="*/ 82296 w 576072"/>
              <a:gd name="connsiteY1" fmla="*/ 1655064 h 2999232"/>
              <a:gd name="connsiteX2" fmla="*/ 0 w 576072"/>
              <a:gd name="connsiteY2" fmla="*/ 1033272 h 2999232"/>
              <a:gd name="connsiteX3" fmla="*/ 64008 w 576072"/>
              <a:gd name="connsiteY3" fmla="*/ 685800 h 2999232"/>
              <a:gd name="connsiteX4" fmla="*/ 246888 w 576072"/>
              <a:gd name="connsiteY4" fmla="*/ 384048 h 2999232"/>
              <a:gd name="connsiteX5" fmla="*/ 576072 w 576072"/>
              <a:gd name="connsiteY5" fmla="*/ 0 h 2999232"/>
              <a:gd name="connsiteX0" fmla="*/ 182880 w 576072"/>
              <a:gd name="connsiteY0" fmla="*/ 2999232 h 2999232"/>
              <a:gd name="connsiteX1" fmla="*/ 82296 w 576072"/>
              <a:gd name="connsiteY1" fmla="*/ 1655064 h 2999232"/>
              <a:gd name="connsiteX2" fmla="*/ 0 w 576072"/>
              <a:gd name="connsiteY2" fmla="*/ 1033272 h 2999232"/>
              <a:gd name="connsiteX3" fmla="*/ 118872 w 576072"/>
              <a:gd name="connsiteY3" fmla="*/ 694944 h 2999232"/>
              <a:gd name="connsiteX4" fmla="*/ 246888 w 576072"/>
              <a:gd name="connsiteY4" fmla="*/ 384048 h 2999232"/>
              <a:gd name="connsiteX5" fmla="*/ 576072 w 576072"/>
              <a:gd name="connsiteY5" fmla="*/ 0 h 2999232"/>
              <a:gd name="connsiteX0" fmla="*/ 128016 w 521208"/>
              <a:gd name="connsiteY0" fmla="*/ 2999232 h 2999232"/>
              <a:gd name="connsiteX1" fmla="*/ 27432 w 521208"/>
              <a:gd name="connsiteY1" fmla="*/ 1655064 h 2999232"/>
              <a:gd name="connsiteX2" fmla="*/ 0 w 521208"/>
              <a:gd name="connsiteY2" fmla="*/ 1033272 h 2999232"/>
              <a:gd name="connsiteX3" fmla="*/ 64008 w 521208"/>
              <a:gd name="connsiteY3" fmla="*/ 694944 h 2999232"/>
              <a:gd name="connsiteX4" fmla="*/ 192024 w 521208"/>
              <a:gd name="connsiteY4" fmla="*/ 384048 h 2999232"/>
              <a:gd name="connsiteX5" fmla="*/ 521208 w 521208"/>
              <a:gd name="connsiteY5" fmla="*/ 0 h 2999232"/>
              <a:gd name="connsiteX0" fmla="*/ 475488 w 521208"/>
              <a:gd name="connsiteY0" fmla="*/ 2871216 h 2871216"/>
              <a:gd name="connsiteX1" fmla="*/ 27432 w 521208"/>
              <a:gd name="connsiteY1" fmla="*/ 1655064 h 2871216"/>
              <a:gd name="connsiteX2" fmla="*/ 0 w 521208"/>
              <a:gd name="connsiteY2" fmla="*/ 1033272 h 2871216"/>
              <a:gd name="connsiteX3" fmla="*/ 64008 w 521208"/>
              <a:gd name="connsiteY3" fmla="*/ 694944 h 2871216"/>
              <a:gd name="connsiteX4" fmla="*/ 192024 w 521208"/>
              <a:gd name="connsiteY4" fmla="*/ 384048 h 2871216"/>
              <a:gd name="connsiteX5" fmla="*/ 521208 w 521208"/>
              <a:gd name="connsiteY5" fmla="*/ 0 h 28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208" h="2871216">
                <a:moveTo>
                  <a:pt x="475488" y="2871216"/>
                </a:moveTo>
                <a:lnTo>
                  <a:pt x="27432" y="1655064"/>
                </a:lnTo>
                <a:lnTo>
                  <a:pt x="0" y="1033272"/>
                </a:lnTo>
                <a:lnTo>
                  <a:pt x="64008" y="694944"/>
                </a:lnTo>
                <a:lnTo>
                  <a:pt x="192024" y="384048"/>
                </a:lnTo>
                <a:lnTo>
                  <a:pt x="521208" y="0"/>
                </a:lnTo>
              </a:path>
            </a:pathLst>
          </a:custGeom>
          <a:noFill/>
          <a:ln w="76200" cap="flat" cmpd="sng" algn="ctr">
            <a:solidFill>
              <a:srgbClr val="66FF33"/>
            </a:solidFill>
            <a:prstDash val="solid"/>
            <a:round/>
            <a:headEnd type="none" w="med" len="med"/>
            <a:tailEnd type="stealth" w="lg"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w="76200">
                <a:solidFill>
                  <a:schemeClr val="tx1"/>
                </a:solidFill>
              </a:ln>
              <a:solidFill>
                <a:schemeClr val="tx1"/>
              </a:solidFill>
              <a:effectLst/>
              <a:latin typeface="Trebuchet MS" pitchFamily="34" charset="0"/>
            </a:endParaRPr>
          </a:p>
        </p:txBody>
      </p:sp>
      <p:sp>
        <p:nvSpPr>
          <p:cNvPr id="12" name="TextBox 11">
            <a:extLst>
              <a:ext uri="{FF2B5EF4-FFF2-40B4-BE49-F238E27FC236}">
                <a16:creationId xmlns:a16="http://schemas.microsoft.com/office/drawing/2014/main" id="{7E5A30A5-1565-40C0-8013-30F4C2189647}"/>
              </a:ext>
            </a:extLst>
          </p:cNvPr>
          <p:cNvSpPr txBox="1"/>
          <p:nvPr/>
        </p:nvSpPr>
        <p:spPr>
          <a:xfrm>
            <a:off x="7069188" y="2578886"/>
            <a:ext cx="2494407" cy="1569660"/>
          </a:xfrm>
          <a:prstGeom prst="rect">
            <a:avLst/>
          </a:prstGeom>
          <a:noFill/>
        </p:spPr>
        <p:txBody>
          <a:bodyPr wrap="square" rtlCol="0">
            <a:spAutoFit/>
          </a:bodyPr>
          <a:lstStyle/>
          <a:p>
            <a:r>
              <a:rPr lang="en-US" sz="1600" dirty="0">
                <a:solidFill>
                  <a:srgbClr val="66FF33"/>
                </a:solidFill>
              </a:rPr>
              <a:t>Shift trail from prime scrub habitat to lesser habitat – improving management goals and Trail User experience – win-win</a:t>
            </a:r>
          </a:p>
        </p:txBody>
      </p:sp>
      <p:sp>
        <p:nvSpPr>
          <p:cNvPr id="8" name="Freeform: Shape 7">
            <a:extLst>
              <a:ext uri="{FF2B5EF4-FFF2-40B4-BE49-F238E27FC236}">
                <a16:creationId xmlns:a16="http://schemas.microsoft.com/office/drawing/2014/main" id="{B6BCBA14-E91B-4868-8663-B364C04E7FED}"/>
              </a:ext>
            </a:extLst>
          </p:cNvPr>
          <p:cNvSpPr/>
          <p:nvPr/>
        </p:nvSpPr>
        <p:spPr bwMode="auto">
          <a:xfrm>
            <a:off x="6336792" y="896112"/>
            <a:ext cx="3685032" cy="3236976"/>
          </a:xfrm>
          <a:custGeom>
            <a:avLst/>
            <a:gdLst>
              <a:gd name="connsiteX0" fmla="*/ 3685032 w 3685032"/>
              <a:gd name="connsiteY0" fmla="*/ 3236976 h 3236976"/>
              <a:gd name="connsiteX1" fmla="*/ 3602736 w 3685032"/>
              <a:gd name="connsiteY1" fmla="*/ 3200400 h 3236976"/>
              <a:gd name="connsiteX2" fmla="*/ 3538728 w 3685032"/>
              <a:gd name="connsiteY2" fmla="*/ 3090672 h 3236976"/>
              <a:gd name="connsiteX3" fmla="*/ 3547872 w 3685032"/>
              <a:gd name="connsiteY3" fmla="*/ 3035808 h 3236976"/>
              <a:gd name="connsiteX4" fmla="*/ 3584448 w 3685032"/>
              <a:gd name="connsiteY4" fmla="*/ 2944368 h 3236976"/>
              <a:gd name="connsiteX5" fmla="*/ 3611880 w 3685032"/>
              <a:gd name="connsiteY5" fmla="*/ 2916936 h 3236976"/>
              <a:gd name="connsiteX6" fmla="*/ 3621024 w 3685032"/>
              <a:gd name="connsiteY6" fmla="*/ 2825496 h 3236976"/>
              <a:gd name="connsiteX7" fmla="*/ 3602736 w 3685032"/>
              <a:gd name="connsiteY7" fmla="*/ 2770632 h 3236976"/>
              <a:gd name="connsiteX8" fmla="*/ 3538728 w 3685032"/>
              <a:gd name="connsiteY8" fmla="*/ 2734056 h 3236976"/>
              <a:gd name="connsiteX9" fmla="*/ 3538728 w 3685032"/>
              <a:gd name="connsiteY9" fmla="*/ 2734056 h 3236976"/>
              <a:gd name="connsiteX10" fmla="*/ 3447288 w 3685032"/>
              <a:gd name="connsiteY10" fmla="*/ 2651760 h 3236976"/>
              <a:gd name="connsiteX11" fmla="*/ 3447288 w 3685032"/>
              <a:gd name="connsiteY11" fmla="*/ 2578608 h 3236976"/>
              <a:gd name="connsiteX12" fmla="*/ 3456432 w 3685032"/>
              <a:gd name="connsiteY12" fmla="*/ 2532888 h 3236976"/>
              <a:gd name="connsiteX13" fmla="*/ 3438144 w 3685032"/>
              <a:gd name="connsiteY13" fmla="*/ 2432304 h 3236976"/>
              <a:gd name="connsiteX14" fmla="*/ 3410712 w 3685032"/>
              <a:gd name="connsiteY14" fmla="*/ 2432304 h 3236976"/>
              <a:gd name="connsiteX15" fmla="*/ 3346704 w 3685032"/>
              <a:gd name="connsiteY15" fmla="*/ 2423160 h 3236976"/>
              <a:gd name="connsiteX16" fmla="*/ 3291840 w 3685032"/>
              <a:gd name="connsiteY16" fmla="*/ 2414016 h 3236976"/>
              <a:gd name="connsiteX17" fmla="*/ 3291840 w 3685032"/>
              <a:gd name="connsiteY17" fmla="*/ 2414016 h 3236976"/>
              <a:gd name="connsiteX18" fmla="*/ 3255264 w 3685032"/>
              <a:gd name="connsiteY18" fmla="*/ 2267712 h 3236976"/>
              <a:gd name="connsiteX19" fmla="*/ 3255264 w 3685032"/>
              <a:gd name="connsiteY19" fmla="*/ 2194560 h 3236976"/>
              <a:gd name="connsiteX20" fmla="*/ 3264408 w 3685032"/>
              <a:gd name="connsiteY20" fmla="*/ 2103120 h 3236976"/>
              <a:gd name="connsiteX21" fmla="*/ 3291840 w 3685032"/>
              <a:gd name="connsiteY21" fmla="*/ 1984248 h 3236976"/>
              <a:gd name="connsiteX22" fmla="*/ 3291840 w 3685032"/>
              <a:gd name="connsiteY22" fmla="*/ 1975104 h 3236976"/>
              <a:gd name="connsiteX23" fmla="*/ 3310128 w 3685032"/>
              <a:gd name="connsiteY23" fmla="*/ 1892808 h 3236976"/>
              <a:gd name="connsiteX24" fmla="*/ 3300984 w 3685032"/>
              <a:gd name="connsiteY24" fmla="*/ 1847088 h 3236976"/>
              <a:gd name="connsiteX25" fmla="*/ 3273552 w 3685032"/>
              <a:gd name="connsiteY25" fmla="*/ 1755648 h 3236976"/>
              <a:gd name="connsiteX26" fmla="*/ 3236976 w 3685032"/>
              <a:gd name="connsiteY26" fmla="*/ 1700784 h 3236976"/>
              <a:gd name="connsiteX27" fmla="*/ 3172968 w 3685032"/>
              <a:gd name="connsiteY27" fmla="*/ 1664208 h 3236976"/>
              <a:gd name="connsiteX28" fmla="*/ 2990088 w 3685032"/>
              <a:gd name="connsiteY28" fmla="*/ 1591056 h 3236976"/>
              <a:gd name="connsiteX29" fmla="*/ 2935224 w 3685032"/>
              <a:gd name="connsiteY29" fmla="*/ 1591056 h 3236976"/>
              <a:gd name="connsiteX30" fmla="*/ 2834640 w 3685032"/>
              <a:gd name="connsiteY30" fmla="*/ 1581912 h 3236976"/>
              <a:gd name="connsiteX31" fmla="*/ 2798064 w 3685032"/>
              <a:gd name="connsiteY31" fmla="*/ 1554480 h 3236976"/>
              <a:gd name="connsiteX32" fmla="*/ 2743200 w 3685032"/>
              <a:gd name="connsiteY32" fmla="*/ 1481328 h 3236976"/>
              <a:gd name="connsiteX33" fmla="*/ 2688336 w 3685032"/>
              <a:gd name="connsiteY33" fmla="*/ 1371600 h 3236976"/>
              <a:gd name="connsiteX34" fmla="*/ 2615184 w 3685032"/>
              <a:gd name="connsiteY34" fmla="*/ 1307592 h 3236976"/>
              <a:gd name="connsiteX35" fmla="*/ 2532888 w 3685032"/>
              <a:gd name="connsiteY35" fmla="*/ 1307592 h 3236976"/>
              <a:gd name="connsiteX36" fmla="*/ 2404872 w 3685032"/>
              <a:gd name="connsiteY36" fmla="*/ 1307592 h 3236976"/>
              <a:gd name="connsiteX37" fmla="*/ 2240280 w 3685032"/>
              <a:gd name="connsiteY37" fmla="*/ 1289304 h 3236976"/>
              <a:gd name="connsiteX38" fmla="*/ 2203704 w 3685032"/>
              <a:gd name="connsiteY38" fmla="*/ 1207008 h 3236976"/>
              <a:gd name="connsiteX39" fmla="*/ 2194560 w 3685032"/>
              <a:gd name="connsiteY39" fmla="*/ 1170432 h 3236976"/>
              <a:gd name="connsiteX40" fmla="*/ 2157984 w 3685032"/>
              <a:gd name="connsiteY40" fmla="*/ 1115568 h 3236976"/>
              <a:gd name="connsiteX41" fmla="*/ 2020824 w 3685032"/>
              <a:gd name="connsiteY41" fmla="*/ 1005840 h 3236976"/>
              <a:gd name="connsiteX42" fmla="*/ 1911096 w 3685032"/>
              <a:gd name="connsiteY42" fmla="*/ 941832 h 3236976"/>
              <a:gd name="connsiteX43" fmla="*/ 1847088 w 3685032"/>
              <a:gd name="connsiteY43" fmla="*/ 941832 h 3236976"/>
              <a:gd name="connsiteX44" fmla="*/ 1764792 w 3685032"/>
              <a:gd name="connsiteY44" fmla="*/ 923544 h 3236976"/>
              <a:gd name="connsiteX45" fmla="*/ 1682496 w 3685032"/>
              <a:gd name="connsiteY45" fmla="*/ 914400 h 3236976"/>
              <a:gd name="connsiteX46" fmla="*/ 1581912 w 3685032"/>
              <a:gd name="connsiteY46" fmla="*/ 859536 h 3236976"/>
              <a:gd name="connsiteX47" fmla="*/ 1581912 w 3685032"/>
              <a:gd name="connsiteY47" fmla="*/ 786384 h 3236976"/>
              <a:gd name="connsiteX48" fmla="*/ 1527048 w 3685032"/>
              <a:gd name="connsiteY48" fmla="*/ 685800 h 3236976"/>
              <a:gd name="connsiteX49" fmla="*/ 1463040 w 3685032"/>
              <a:gd name="connsiteY49" fmla="*/ 621792 h 3236976"/>
              <a:gd name="connsiteX50" fmla="*/ 1399032 w 3685032"/>
              <a:gd name="connsiteY50" fmla="*/ 585216 h 3236976"/>
              <a:gd name="connsiteX51" fmla="*/ 1271016 w 3685032"/>
              <a:gd name="connsiteY51" fmla="*/ 475488 h 3236976"/>
              <a:gd name="connsiteX52" fmla="*/ 1005840 w 3685032"/>
              <a:gd name="connsiteY52" fmla="*/ 411480 h 3236976"/>
              <a:gd name="connsiteX53" fmla="*/ 1005840 w 3685032"/>
              <a:gd name="connsiteY53" fmla="*/ 411480 h 3236976"/>
              <a:gd name="connsiteX54" fmla="*/ 841248 w 3685032"/>
              <a:gd name="connsiteY54" fmla="*/ 438912 h 3236976"/>
              <a:gd name="connsiteX55" fmla="*/ 777240 w 3685032"/>
              <a:gd name="connsiteY55" fmla="*/ 438912 h 3236976"/>
              <a:gd name="connsiteX56" fmla="*/ 640080 w 3685032"/>
              <a:gd name="connsiteY56" fmla="*/ 265176 h 3236976"/>
              <a:gd name="connsiteX57" fmla="*/ 475488 w 3685032"/>
              <a:gd name="connsiteY57" fmla="*/ 100584 h 3236976"/>
              <a:gd name="connsiteX58" fmla="*/ 301752 w 3685032"/>
              <a:gd name="connsiteY58" fmla="*/ 0 h 3236976"/>
              <a:gd name="connsiteX59" fmla="*/ 128016 w 3685032"/>
              <a:gd name="connsiteY59" fmla="*/ 9144 h 3236976"/>
              <a:gd name="connsiteX60" fmla="*/ 18288 w 3685032"/>
              <a:gd name="connsiteY60" fmla="*/ 91440 h 3236976"/>
              <a:gd name="connsiteX61" fmla="*/ 0 w 3685032"/>
              <a:gd name="connsiteY61" fmla="*/ 310896 h 3236976"/>
              <a:gd name="connsiteX62" fmla="*/ 36576 w 3685032"/>
              <a:gd name="connsiteY62" fmla="*/ 402336 h 3236976"/>
              <a:gd name="connsiteX63" fmla="*/ 45720 w 3685032"/>
              <a:gd name="connsiteY63" fmla="*/ 466344 h 3236976"/>
              <a:gd name="connsiteX64" fmla="*/ 118872 w 3685032"/>
              <a:gd name="connsiteY64" fmla="*/ 594360 h 3236976"/>
              <a:gd name="connsiteX65" fmla="*/ 109728 w 3685032"/>
              <a:gd name="connsiteY65" fmla="*/ 859536 h 3236976"/>
              <a:gd name="connsiteX66" fmla="*/ 64008 w 3685032"/>
              <a:gd name="connsiteY66" fmla="*/ 978408 h 3236976"/>
              <a:gd name="connsiteX67" fmla="*/ 18288 w 3685032"/>
              <a:gd name="connsiteY67" fmla="*/ 1124712 h 3236976"/>
              <a:gd name="connsiteX68" fmla="*/ 18288 w 3685032"/>
              <a:gd name="connsiteY68" fmla="*/ 1243584 h 3236976"/>
              <a:gd name="connsiteX69" fmla="*/ 82296 w 3685032"/>
              <a:gd name="connsiteY69" fmla="*/ 1307592 h 3236976"/>
              <a:gd name="connsiteX70" fmla="*/ 118872 w 3685032"/>
              <a:gd name="connsiteY70" fmla="*/ 1399032 h 3236976"/>
              <a:gd name="connsiteX71" fmla="*/ 109728 w 3685032"/>
              <a:gd name="connsiteY71" fmla="*/ 1490472 h 3236976"/>
              <a:gd name="connsiteX72" fmla="*/ 100584 w 3685032"/>
              <a:gd name="connsiteY72" fmla="*/ 1527048 h 3236976"/>
              <a:gd name="connsiteX73" fmla="*/ 73152 w 3685032"/>
              <a:gd name="connsiteY73" fmla="*/ 1581912 h 3236976"/>
              <a:gd name="connsiteX74" fmla="*/ 82296 w 3685032"/>
              <a:gd name="connsiteY74" fmla="*/ 1645920 h 3236976"/>
              <a:gd name="connsiteX75" fmla="*/ 128016 w 3685032"/>
              <a:gd name="connsiteY75" fmla="*/ 1719072 h 3236976"/>
              <a:gd name="connsiteX76" fmla="*/ 146304 w 3685032"/>
              <a:gd name="connsiteY76" fmla="*/ 1819656 h 3236976"/>
              <a:gd name="connsiteX77" fmla="*/ 128016 w 3685032"/>
              <a:gd name="connsiteY77" fmla="*/ 1883664 h 3236976"/>
              <a:gd name="connsiteX78" fmla="*/ 73152 w 3685032"/>
              <a:gd name="connsiteY78" fmla="*/ 1929384 h 3236976"/>
              <a:gd name="connsiteX79" fmla="*/ 45720 w 3685032"/>
              <a:gd name="connsiteY79" fmla="*/ 1993392 h 3236976"/>
              <a:gd name="connsiteX80" fmla="*/ 36576 w 3685032"/>
              <a:gd name="connsiteY80" fmla="*/ 2103120 h 3236976"/>
              <a:gd name="connsiteX81" fmla="*/ 82296 w 3685032"/>
              <a:gd name="connsiteY81" fmla="*/ 2185416 h 3236976"/>
              <a:gd name="connsiteX82" fmla="*/ 118872 w 3685032"/>
              <a:gd name="connsiteY82" fmla="*/ 2231136 h 3236976"/>
              <a:gd name="connsiteX83" fmla="*/ 164592 w 3685032"/>
              <a:gd name="connsiteY83" fmla="*/ 2295144 h 3236976"/>
              <a:gd name="connsiteX84" fmla="*/ 182880 w 3685032"/>
              <a:gd name="connsiteY84" fmla="*/ 2359152 h 3236976"/>
              <a:gd name="connsiteX85" fmla="*/ 146304 w 3685032"/>
              <a:gd name="connsiteY85" fmla="*/ 2432304 h 3236976"/>
              <a:gd name="connsiteX86" fmla="*/ 91440 w 3685032"/>
              <a:gd name="connsiteY86" fmla="*/ 2468880 h 3236976"/>
              <a:gd name="connsiteX87" fmla="*/ 18288 w 3685032"/>
              <a:gd name="connsiteY87" fmla="*/ 2542032 h 3236976"/>
              <a:gd name="connsiteX88" fmla="*/ 0 w 3685032"/>
              <a:gd name="connsiteY88" fmla="*/ 2578608 h 3236976"/>
              <a:gd name="connsiteX89" fmla="*/ 0 w 3685032"/>
              <a:gd name="connsiteY89" fmla="*/ 2578608 h 323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685032" h="3236976">
                <a:moveTo>
                  <a:pt x="3685032" y="3236976"/>
                </a:moveTo>
                <a:lnTo>
                  <a:pt x="3602736" y="3200400"/>
                </a:lnTo>
                <a:lnTo>
                  <a:pt x="3538728" y="3090672"/>
                </a:lnTo>
                <a:lnTo>
                  <a:pt x="3547872" y="3035808"/>
                </a:lnTo>
                <a:lnTo>
                  <a:pt x="3584448" y="2944368"/>
                </a:lnTo>
                <a:lnTo>
                  <a:pt x="3611880" y="2916936"/>
                </a:lnTo>
                <a:lnTo>
                  <a:pt x="3621024" y="2825496"/>
                </a:lnTo>
                <a:lnTo>
                  <a:pt x="3602736" y="2770632"/>
                </a:lnTo>
                <a:lnTo>
                  <a:pt x="3538728" y="2734056"/>
                </a:lnTo>
                <a:lnTo>
                  <a:pt x="3538728" y="2734056"/>
                </a:lnTo>
                <a:lnTo>
                  <a:pt x="3447288" y="2651760"/>
                </a:lnTo>
                <a:lnTo>
                  <a:pt x="3447288" y="2578608"/>
                </a:lnTo>
                <a:lnTo>
                  <a:pt x="3456432" y="2532888"/>
                </a:lnTo>
                <a:lnTo>
                  <a:pt x="3438144" y="2432304"/>
                </a:lnTo>
                <a:lnTo>
                  <a:pt x="3410712" y="2432304"/>
                </a:lnTo>
                <a:lnTo>
                  <a:pt x="3346704" y="2423160"/>
                </a:lnTo>
                <a:lnTo>
                  <a:pt x="3291840" y="2414016"/>
                </a:lnTo>
                <a:lnTo>
                  <a:pt x="3291840" y="2414016"/>
                </a:lnTo>
                <a:lnTo>
                  <a:pt x="3255264" y="2267712"/>
                </a:lnTo>
                <a:lnTo>
                  <a:pt x="3255264" y="2194560"/>
                </a:lnTo>
                <a:lnTo>
                  <a:pt x="3264408" y="2103120"/>
                </a:lnTo>
                <a:lnTo>
                  <a:pt x="3291840" y="1984248"/>
                </a:lnTo>
                <a:lnTo>
                  <a:pt x="3291840" y="1975104"/>
                </a:lnTo>
                <a:lnTo>
                  <a:pt x="3310128" y="1892808"/>
                </a:lnTo>
                <a:lnTo>
                  <a:pt x="3300984" y="1847088"/>
                </a:lnTo>
                <a:lnTo>
                  <a:pt x="3273552" y="1755648"/>
                </a:lnTo>
                <a:lnTo>
                  <a:pt x="3236976" y="1700784"/>
                </a:lnTo>
                <a:lnTo>
                  <a:pt x="3172968" y="1664208"/>
                </a:lnTo>
                <a:lnTo>
                  <a:pt x="2990088" y="1591056"/>
                </a:lnTo>
                <a:lnTo>
                  <a:pt x="2935224" y="1591056"/>
                </a:lnTo>
                <a:lnTo>
                  <a:pt x="2834640" y="1581912"/>
                </a:lnTo>
                <a:lnTo>
                  <a:pt x="2798064" y="1554480"/>
                </a:lnTo>
                <a:lnTo>
                  <a:pt x="2743200" y="1481328"/>
                </a:lnTo>
                <a:lnTo>
                  <a:pt x="2688336" y="1371600"/>
                </a:lnTo>
                <a:lnTo>
                  <a:pt x="2615184" y="1307592"/>
                </a:lnTo>
                <a:lnTo>
                  <a:pt x="2532888" y="1307592"/>
                </a:lnTo>
                <a:lnTo>
                  <a:pt x="2404872" y="1307592"/>
                </a:lnTo>
                <a:lnTo>
                  <a:pt x="2240280" y="1289304"/>
                </a:lnTo>
                <a:lnTo>
                  <a:pt x="2203704" y="1207008"/>
                </a:lnTo>
                <a:lnTo>
                  <a:pt x="2194560" y="1170432"/>
                </a:lnTo>
                <a:lnTo>
                  <a:pt x="2157984" y="1115568"/>
                </a:lnTo>
                <a:lnTo>
                  <a:pt x="2020824" y="1005840"/>
                </a:lnTo>
                <a:lnTo>
                  <a:pt x="1911096" y="941832"/>
                </a:lnTo>
                <a:lnTo>
                  <a:pt x="1847088" y="941832"/>
                </a:lnTo>
                <a:lnTo>
                  <a:pt x="1764792" y="923544"/>
                </a:lnTo>
                <a:lnTo>
                  <a:pt x="1682496" y="914400"/>
                </a:lnTo>
                <a:lnTo>
                  <a:pt x="1581912" y="859536"/>
                </a:lnTo>
                <a:lnTo>
                  <a:pt x="1581912" y="786384"/>
                </a:lnTo>
                <a:lnTo>
                  <a:pt x="1527048" y="685800"/>
                </a:lnTo>
                <a:lnTo>
                  <a:pt x="1463040" y="621792"/>
                </a:lnTo>
                <a:lnTo>
                  <a:pt x="1399032" y="585216"/>
                </a:lnTo>
                <a:lnTo>
                  <a:pt x="1271016" y="475488"/>
                </a:lnTo>
                <a:lnTo>
                  <a:pt x="1005840" y="411480"/>
                </a:lnTo>
                <a:lnTo>
                  <a:pt x="1005840" y="411480"/>
                </a:lnTo>
                <a:cubicBezTo>
                  <a:pt x="884672" y="444526"/>
                  <a:pt x="940009" y="438912"/>
                  <a:pt x="841248" y="438912"/>
                </a:cubicBezTo>
                <a:lnTo>
                  <a:pt x="777240" y="438912"/>
                </a:lnTo>
                <a:lnTo>
                  <a:pt x="640080" y="265176"/>
                </a:lnTo>
                <a:lnTo>
                  <a:pt x="475488" y="100584"/>
                </a:lnTo>
                <a:lnTo>
                  <a:pt x="301752" y="0"/>
                </a:lnTo>
                <a:lnTo>
                  <a:pt x="128016" y="9144"/>
                </a:lnTo>
                <a:lnTo>
                  <a:pt x="18288" y="91440"/>
                </a:lnTo>
                <a:lnTo>
                  <a:pt x="0" y="310896"/>
                </a:lnTo>
                <a:lnTo>
                  <a:pt x="36576" y="402336"/>
                </a:lnTo>
                <a:lnTo>
                  <a:pt x="45720" y="466344"/>
                </a:lnTo>
                <a:lnTo>
                  <a:pt x="118872" y="594360"/>
                </a:lnTo>
                <a:lnTo>
                  <a:pt x="109728" y="859536"/>
                </a:lnTo>
                <a:lnTo>
                  <a:pt x="64008" y="978408"/>
                </a:lnTo>
                <a:lnTo>
                  <a:pt x="18288" y="1124712"/>
                </a:lnTo>
                <a:lnTo>
                  <a:pt x="18288" y="1243584"/>
                </a:lnTo>
                <a:lnTo>
                  <a:pt x="82296" y="1307592"/>
                </a:lnTo>
                <a:lnTo>
                  <a:pt x="118872" y="1399032"/>
                </a:lnTo>
                <a:lnTo>
                  <a:pt x="109728" y="1490472"/>
                </a:lnTo>
                <a:lnTo>
                  <a:pt x="100584" y="1527048"/>
                </a:lnTo>
                <a:lnTo>
                  <a:pt x="73152" y="1581912"/>
                </a:lnTo>
                <a:lnTo>
                  <a:pt x="82296" y="1645920"/>
                </a:lnTo>
                <a:lnTo>
                  <a:pt x="128016" y="1719072"/>
                </a:lnTo>
                <a:lnTo>
                  <a:pt x="146304" y="1819656"/>
                </a:lnTo>
                <a:lnTo>
                  <a:pt x="128016" y="1883664"/>
                </a:lnTo>
                <a:lnTo>
                  <a:pt x="73152" y="1929384"/>
                </a:lnTo>
                <a:lnTo>
                  <a:pt x="45720" y="1993392"/>
                </a:lnTo>
                <a:lnTo>
                  <a:pt x="36576" y="2103120"/>
                </a:lnTo>
                <a:lnTo>
                  <a:pt x="82296" y="2185416"/>
                </a:lnTo>
                <a:lnTo>
                  <a:pt x="118872" y="2231136"/>
                </a:lnTo>
                <a:lnTo>
                  <a:pt x="164592" y="2295144"/>
                </a:lnTo>
                <a:lnTo>
                  <a:pt x="182880" y="2359152"/>
                </a:lnTo>
                <a:lnTo>
                  <a:pt x="146304" y="2432304"/>
                </a:lnTo>
                <a:lnTo>
                  <a:pt x="91440" y="2468880"/>
                </a:lnTo>
                <a:lnTo>
                  <a:pt x="18288" y="2542032"/>
                </a:lnTo>
                <a:lnTo>
                  <a:pt x="0" y="2578608"/>
                </a:lnTo>
                <a:lnTo>
                  <a:pt x="0" y="2578608"/>
                </a:lnTo>
              </a:path>
            </a:pathLst>
          </a:custGeom>
          <a:noFill/>
          <a:ln w="762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13" name="Freeform: Shape 12">
            <a:extLst>
              <a:ext uri="{FF2B5EF4-FFF2-40B4-BE49-F238E27FC236}">
                <a16:creationId xmlns:a16="http://schemas.microsoft.com/office/drawing/2014/main" id="{7F79FF7D-5C50-4293-9B91-1DE78C61E65B}"/>
              </a:ext>
            </a:extLst>
          </p:cNvPr>
          <p:cNvSpPr/>
          <p:nvPr/>
        </p:nvSpPr>
        <p:spPr bwMode="auto">
          <a:xfrm>
            <a:off x="6263640" y="3447288"/>
            <a:ext cx="164592" cy="1097280"/>
          </a:xfrm>
          <a:custGeom>
            <a:avLst/>
            <a:gdLst>
              <a:gd name="connsiteX0" fmla="*/ 91440 w 164592"/>
              <a:gd name="connsiteY0" fmla="*/ 0 h 1097280"/>
              <a:gd name="connsiteX1" fmla="*/ 54864 w 164592"/>
              <a:gd name="connsiteY1" fmla="*/ 82296 h 1097280"/>
              <a:gd name="connsiteX2" fmla="*/ 54864 w 164592"/>
              <a:gd name="connsiteY2" fmla="*/ 219456 h 1097280"/>
              <a:gd name="connsiteX3" fmla="*/ 91440 w 164592"/>
              <a:gd name="connsiteY3" fmla="*/ 301752 h 1097280"/>
              <a:gd name="connsiteX4" fmla="*/ 118872 w 164592"/>
              <a:gd name="connsiteY4" fmla="*/ 347472 h 1097280"/>
              <a:gd name="connsiteX5" fmla="*/ 146304 w 164592"/>
              <a:gd name="connsiteY5" fmla="*/ 411480 h 1097280"/>
              <a:gd name="connsiteX6" fmla="*/ 164592 w 164592"/>
              <a:gd name="connsiteY6" fmla="*/ 539496 h 1097280"/>
              <a:gd name="connsiteX7" fmla="*/ 137160 w 164592"/>
              <a:gd name="connsiteY7" fmla="*/ 649224 h 1097280"/>
              <a:gd name="connsiteX8" fmla="*/ 100584 w 164592"/>
              <a:gd name="connsiteY8" fmla="*/ 713232 h 1097280"/>
              <a:gd name="connsiteX9" fmla="*/ 73152 w 164592"/>
              <a:gd name="connsiteY9" fmla="*/ 777240 h 1097280"/>
              <a:gd name="connsiteX10" fmla="*/ 64008 w 164592"/>
              <a:gd name="connsiteY10" fmla="*/ 832104 h 1097280"/>
              <a:gd name="connsiteX11" fmla="*/ 36576 w 164592"/>
              <a:gd name="connsiteY11" fmla="*/ 896112 h 1097280"/>
              <a:gd name="connsiteX12" fmla="*/ 36576 w 164592"/>
              <a:gd name="connsiteY12" fmla="*/ 896112 h 1097280"/>
              <a:gd name="connsiteX13" fmla="*/ 0 w 164592"/>
              <a:gd name="connsiteY13" fmla="*/ 1060704 h 1097280"/>
              <a:gd name="connsiteX14" fmla="*/ 0 w 164592"/>
              <a:gd name="connsiteY14"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592" h="1097280">
                <a:moveTo>
                  <a:pt x="91440" y="0"/>
                </a:moveTo>
                <a:lnTo>
                  <a:pt x="54864" y="82296"/>
                </a:lnTo>
                <a:lnTo>
                  <a:pt x="54864" y="219456"/>
                </a:lnTo>
                <a:lnTo>
                  <a:pt x="91440" y="301752"/>
                </a:lnTo>
                <a:lnTo>
                  <a:pt x="118872" y="347472"/>
                </a:lnTo>
                <a:lnTo>
                  <a:pt x="146304" y="411480"/>
                </a:lnTo>
                <a:lnTo>
                  <a:pt x="164592" y="539496"/>
                </a:lnTo>
                <a:lnTo>
                  <a:pt x="137160" y="649224"/>
                </a:lnTo>
                <a:lnTo>
                  <a:pt x="100584" y="713232"/>
                </a:lnTo>
                <a:lnTo>
                  <a:pt x="73152" y="777240"/>
                </a:lnTo>
                <a:lnTo>
                  <a:pt x="64008" y="832104"/>
                </a:lnTo>
                <a:lnTo>
                  <a:pt x="36576" y="896112"/>
                </a:lnTo>
                <a:lnTo>
                  <a:pt x="36576" y="896112"/>
                </a:lnTo>
                <a:lnTo>
                  <a:pt x="0" y="1060704"/>
                </a:lnTo>
                <a:lnTo>
                  <a:pt x="0" y="1097280"/>
                </a:lnTo>
              </a:path>
            </a:pathLst>
          </a:custGeom>
          <a:noFill/>
          <a:ln w="762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0685D573-DD40-4AD1-9FCF-540C601E003D}"/>
              </a:ext>
            </a:extLst>
          </p:cNvPr>
          <p:cNvSpPr/>
          <p:nvPr/>
        </p:nvSpPr>
        <p:spPr bwMode="auto">
          <a:xfrm>
            <a:off x="6300216" y="4133088"/>
            <a:ext cx="3557016" cy="557805"/>
          </a:xfrm>
          <a:custGeom>
            <a:avLst/>
            <a:gdLst>
              <a:gd name="connsiteX0" fmla="*/ 173736 w 3557016"/>
              <a:gd name="connsiteY0" fmla="*/ 128016 h 557805"/>
              <a:gd name="connsiteX1" fmla="*/ 82296 w 3557016"/>
              <a:gd name="connsiteY1" fmla="*/ 164592 h 557805"/>
              <a:gd name="connsiteX2" fmla="*/ 0 w 3557016"/>
              <a:gd name="connsiteY2" fmla="*/ 338328 h 557805"/>
              <a:gd name="connsiteX3" fmla="*/ 36576 w 3557016"/>
              <a:gd name="connsiteY3" fmla="*/ 429768 h 557805"/>
              <a:gd name="connsiteX4" fmla="*/ 109728 w 3557016"/>
              <a:gd name="connsiteY4" fmla="*/ 466344 h 557805"/>
              <a:gd name="connsiteX5" fmla="*/ 146304 w 3557016"/>
              <a:gd name="connsiteY5" fmla="*/ 502920 h 557805"/>
              <a:gd name="connsiteX6" fmla="*/ 274320 w 3557016"/>
              <a:gd name="connsiteY6" fmla="*/ 530352 h 557805"/>
              <a:gd name="connsiteX7" fmla="*/ 484632 w 3557016"/>
              <a:gd name="connsiteY7" fmla="*/ 539496 h 557805"/>
              <a:gd name="connsiteX8" fmla="*/ 704088 w 3557016"/>
              <a:gd name="connsiteY8" fmla="*/ 530352 h 557805"/>
              <a:gd name="connsiteX9" fmla="*/ 850392 w 3557016"/>
              <a:gd name="connsiteY9" fmla="*/ 521208 h 557805"/>
              <a:gd name="connsiteX10" fmla="*/ 987552 w 3557016"/>
              <a:gd name="connsiteY10" fmla="*/ 493776 h 557805"/>
              <a:gd name="connsiteX11" fmla="*/ 1097280 w 3557016"/>
              <a:gd name="connsiteY11" fmla="*/ 493776 h 557805"/>
              <a:gd name="connsiteX12" fmla="*/ 1271016 w 3557016"/>
              <a:gd name="connsiteY12" fmla="*/ 493776 h 557805"/>
              <a:gd name="connsiteX13" fmla="*/ 1389888 w 3557016"/>
              <a:gd name="connsiteY13" fmla="*/ 530352 h 557805"/>
              <a:gd name="connsiteX14" fmla="*/ 1572768 w 3557016"/>
              <a:gd name="connsiteY14" fmla="*/ 548640 h 557805"/>
              <a:gd name="connsiteX15" fmla="*/ 1691640 w 3557016"/>
              <a:gd name="connsiteY15" fmla="*/ 557784 h 557805"/>
              <a:gd name="connsiteX16" fmla="*/ 1920240 w 3557016"/>
              <a:gd name="connsiteY16" fmla="*/ 539496 h 557805"/>
              <a:gd name="connsiteX17" fmla="*/ 2075688 w 3557016"/>
              <a:gd name="connsiteY17" fmla="*/ 539496 h 557805"/>
              <a:gd name="connsiteX18" fmla="*/ 2231136 w 3557016"/>
              <a:gd name="connsiteY18" fmla="*/ 539496 h 557805"/>
              <a:gd name="connsiteX19" fmla="*/ 2770632 w 3557016"/>
              <a:gd name="connsiteY19" fmla="*/ 521208 h 557805"/>
              <a:gd name="connsiteX20" fmla="*/ 2999232 w 3557016"/>
              <a:gd name="connsiteY20" fmla="*/ 502920 h 557805"/>
              <a:gd name="connsiteX21" fmla="*/ 3090672 w 3557016"/>
              <a:gd name="connsiteY21" fmla="*/ 502920 h 557805"/>
              <a:gd name="connsiteX22" fmla="*/ 3218688 w 3557016"/>
              <a:gd name="connsiteY22" fmla="*/ 502920 h 557805"/>
              <a:gd name="connsiteX23" fmla="*/ 3319272 w 3557016"/>
              <a:gd name="connsiteY23" fmla="*/ 502920 h 557805"/>
              <a:gd name="connsiteX24" fmla="*/ 3474720 w 3557016"/>
              <a:gd name="connsiteY24" fmla="*/ 466344 h 557805"/>
              <a:gd name="connsiteX25" fmla="*/ 3557016 w 3557016"/>
              <a:gd name="connsiteY25" fmla="*/ 356616 h 557805"/>
              <a:gd name="connsiteX26" fmla="*/ 3557016 w 3557016"/>
              <a:gd name="connsiteY26" fmla="*/ 219456 h 557805"/>
              <a:gd name="connsiteX27" fmla="*/ 3447288 w 3557016"/>
              <a:gd name="connsiteY27" fmla="*/ 82296 h 557805"/>
              <a:gd name="connsiteX28" fmla="*/ 3282696 w 3557016"/>
              <a:gd name="connsiteY28" fmla="*/ 54864 h 557805"/>
              <a:gd name="connsiteX29" fmla="*/ 3163824 w 3557016"/>
              <a:gd name="connsiteY29" fmla="*/ 64008 h 557805"/>
              <a:gd name="connsiteX30" fmla="*/ 3063240 w 3557016"/>
              <a:gd name="connsiteY30" fmla="*/ 73152 h 557805"/>
              <a:gd name="connsiteX31" fmla="*/ 2926080 w 3557016"/>
              <a:gd name="connsiteY31" fmla="*/ 73152 h 557805"/>
              <a:gd name="connsiteX32" fmla="*/ 2679192 w 3557016"/>
              <a:gd name="connsiteY32" fmla="*/ 91440 h 557805"/>
              <a:gd name="connsiteX33" fmla="*/ 2596896 w 3557016"/>
              <a:gd name="connsiteY33" fmla="*/ 100584 h 557805"/>
              <a:gd name="connsiteX34" fmla="*/ 2386584 w 3557016"/>
              <a:gd name="connsiteY34" fmla="*/ 109728 h 557805"/>
              <a:gd name="connsiteX35" fmla="*/ 2103120 w 3557016"/>
              <a:gd name="connsiteY35" fmla="*/ 109728 h 557805"/>
              <a:gd name="connsiteX36" fmla="*/ 1965960 w 3557016"/>
              <a:gd name="connsiteY36" fmla="*/ 100584 h 557805"/>
              <a:gd name="connsiteX37" fmla="*/ 1911096 w 3557016"/>
              <a:gd name="connsiteY37" fmla="*/ 91440 h 557805"/>
              <a:gd name="connsiteX38" fmla="*/ 1636776 w 3557016"/>
              <a:gd name="connsiteY38" fmla="*/ 45720 h 557805"/>
              <a:gd name="connsiteX39" fmla="*/ 1517904 w 3557016"/>
              <a:gd name="connsiteY39" fmla="*/ 9144 h 557805"/>
              <a:gd name="connsiteX40" fmla="*/ 1325880 w 3557016"/>
              <a:gd name="connsiteY40" fmla="*/ 18288 h 557805"/>
              <a:gd name="connsiteX41" fmla="*/ 1014984 w 3557016"/>
              <a:gd name="connsiteY41" fmla="*/ 18288 h 557805"/>
              <a:gd name="connsiteX42" fmla="*/ 859536 w 3557016"/>
              <a:gd name="connsiteY42" fmla="*/ 0 h 557805"/>
              <a:gd name="connsiteX43" fmla="*/ 484632 w 3557016"/>
              <a:gd name="connsiteY43" fmla="*/ 27432 h 557805"/>
              <a:gd name="connsiteX44" fmla="*/ 274320 w 3557016"/>
              <a:gd name="connsiteY44" fmla="*/ 27432 h 557805"/>
              <a:gd name="connsiteX45" fmla="*/ 82296 w 3557016"/>
              <a:gd name="connsiteY45" fmla="*/ 182880 h 55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57016" h="557805">
                <a:moveTo>
                  <a:pt x="173736" y="128016"/>
                </a:moveTo>
                <a:lnTo>
                  <a:pt x="82296" y="164592"/>
                </a:lnTo>
                <a:lnTo>
                  <a:pt x="0" y="338328"/>
                </a:lnTo>
                <a:lnTo>
                  <a:pt x="36576" y="429768"/>
                </a:lnTo>
                <a:lnTo>
                  <a:pt x="109728" y="466344"/>
                </a:lnTo>
                <a:lnTo>
                  <a:pt x="146304" y="502920"/>
                </a:lnTo>
                <a:cubicBezTo>
                  <a:pt x="236580" y="536773"/>
                  <a:pt x="193414" y="530352"/>
                  <a:pt x="274320" y="530352"/>
                </a:cubicBezTo>
                <a:lnTo>
                  <a:pt x="484632" y="539496"/>
                </a:lnTo>
                <a:lnTo>
                  <a:pt x="704088" y="530352"/>
                </a:lnTo>
                <a:cubicBezTo>
                  <a:pt x="807590" y="518852"/>
                  <a:pt x="758783" y="521208"/>
                  <a:pt x="850392" y="521208"/>
                </a:cubicBezTo>
                <a:lnTo>
                  <a:pt x="987552" y="493776"/>
                </a:lnTo>
                <a:lnTo>
                  <a:pt x="1097280" y="493776"/>
                </a:lnTo>
                <a:lnTo>
                  <a:pt x="1271016" y="493776"/>
                </a:lnTo>
                <a:cubicBezTo>
                  <a:pt x="1377329" y="532435"/>
                  <a:pt x="1335924" y="530352"/>
                  <a:pt x="1389888" y="530352"/>
                </a:cubicBezTo>
                <a:lnTo>
                  <a:pt x="1572768" y="548640"/>
                </a:lnTo>
                <a:cubicBezTo>
                  <a:pt x="1673307" y="558694"/>
                  <a:pt x="1633576" y="557784"/>
                  <a:pt x="1691640" y="557784"/>
                </a:cubicBezTo>
                <a:lnTo>
                  <a:pt x="1920240" y="539496"/>
                </a:lnTo>
                <a:lnTo>
                  <a:pt x="2075688" y="539496"/>
                </a:lnTo>
                <a:lnTo>
                  <a:pt x="2231136" y="539496"/>
                </a:lnTo>
                <a:lnTo>
                  <a:pt x="2770632" y="521208"/>
                </a:lnTo>
                <a:lnTo>
                  <a:pt x="2999232" y="502920"/>
                </a:lnTo>
                <a:lnTo>
                  <a:pt x="3090672" y="502920"/>
                </a:lnTo>
                <a:lnTo>
                  <a:pt x="3218688" y="502920"/>
                </a:lnTo>
                <a:lnTo>
                  <a:pt x="3319272" y="502920"/>
                </a:lnTo>
                <a:lnTo>
                  <a:pt x="3474720" y="466344"/>
                </a:lnTo>
                <a:lnTo>
                  <a:pt x="3557016" y="356616"/>
                </a:lnTo>
                <a:lnTo>
                  <a:pt x="3557016" y="219456"/>
                </a:lnTo>
                <a:lnTo>
                  <a:pt x="3447288" y="82296"/>
                </a:lnTo>
                <a:lnTo>
                  <a:pt x="3282696" y="54864"/>
                </a:lnTo>
                <a:cubicBezTo>
                  <a:pt x="3188283" y="65354"/>
                  <a:pt x="3228001" y="64008"/>
                  <a:pt x="3163824" y="64008"/>
                </a:cubicBezTo>
                <a:lnTo>
                  <a:pt x="3063240" y="73152"/>
                </a:lnTo>
                <a:lnTo>
                  <a:pt x="2926080" y="73152"/>
                </a:lnTo>
                <a:lnTo>
                  <a:pt x="2679192" y="91440"/>
                </a:lnTo>
                <a:lnTo>
                  <a:pt x="2596896" y="100584"/>
                </a:lnTo>
                <a:lnTo>
                  <a:pt x="2386584" y="109728"/>
                </a:lnTo>
                <a:lnTo>
                  <a:pt x="2103120" y="109728"/>
                </a:lnTo>
                <a:cubicBezTo>
                  <a:pt x="2057400" y="106680"/>
                  <a:pt x="2011575" y="104928"/>
                  <a:pt x="1965960" y="100584"/>
                </a:cubicBezTo>
                <a:cubicBezTo>
                  <a:pt x="1947503" y="98826"/>
                  <a:pt x="1911096" y="91440"/>
                  <a:pt x="1911096" y="91440"/>
                </a:cubicBezTo>
                <a:lnTo>
                  <a:pt x="1636776" y="45720"/>
                </a:lnTo>
                <a:lnTo>
                  <a:pt x="1517904" y="9144"/>
                </a:lnTo>
                <a:lnTo>
                  <a:pt x="1325880" y="18288"/>
                </a:lnTo>
                <a:lnTo>
                  <a:pt x="1014984" y="18288"/>
                </a:lnTo>
                <a:lnTo>
                  <a:pt x="859536" y="0"/>
                </a:lnTo>
                <a:lnTo>
                  <a:pt x="484632" y="27432"/>
                </a:lnTo>
                <a:lnTo>
                  <a:pt x="274320" y="27432"/>
                </a:lnTo>
                <a:lnTo>
                  <a:pt x="82296" y="182880"/>
                </a:lnTo>
              </a:path>
            </a:pathLst>
          </a:custGeom>
          <a:solidFill>
            <a:srgbClr val="7F7F7F">
              <a:alpha val="6902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solidFill>
                <a:srgbClr val="C00000"/>
              </a:solidFill>
            </a:endParaRPr>
          </a:p>
        </p:txBody>
      </p:sp>
    </p:spTree>
    <p:extLst>
      <p:ext uri="{BB962C8B-B14F-4D97-AF65-F5344CB8AC3E}">
        <p14:creationId xmlns:p14="http://schemas.microsoft.com/office/powerpoint/2010/main" val="3882025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2F11B3-02B8-4136-BB05-16771E5F05F6}"/>
              </a:ext>
            </a:extLst>
          </p:cNvPr>
          <p:cNvSpPr>
            <a:spLocks noGrp="1"/>
          </p:cNvSpPr>
          <p:nvPr>
            <p:ph type="sldNum" sz="quarter" idx="10"/>
          </p:nvPr>
        </p:nvSpPr>
        <p:spPr/>
        <p:txBody>
          <a:bodyPr/>
          <a:lstStyle/>
          <a:p>
            <a:r>
              <a:rPr lang="en-US"/>
              <a:t>Page </a:t>
            </a:r>
            <a:fld id="{572EC98D-7730-467D-BA6C-4057E06E1230}" type="slidenum">
              <a:rPr lang="en-US" smtClean="0"/>
              <a:pPr/>
              <a:t>15</a:t>
            </a:fld>
            <a:endParaRPr lang="en-US"/>
          </a:p>
        </p:txBody>
      </p:sp>
      <p:pic>
        <p:nvPicPr>
          <p:cNvPr id="3" name="Picture 2">
            <a:extLst>
              <a:ext uri="{FF2B5EF4-FFF2-40B4-BE49-F238E27FC236}">
                <a16:creationId xmlns:a16="http://schemas.microsoft.com/office/drawing/2014/main" id="{AC17E544-3073-4B52-A33D-9F759E0470F2}"/>
              </a:ext>
            </a:extLst>
          </p:cNvPr>
          <p:cNvPicPr>
            <a:picLocks noChangeAspect="1"/>
          </p:cNvPicPr>
          <p:nvPr/>
        </p:nvPicPr>
        <p:blipFill>
          <a:blip r:embed="rId2"/>
          <a:stretch>
            <a:fillRect/>
          </a:stretch>
        </p:blipFill>
        <p:spPr>
          <a:xfrm>
            <a:off x="5726435" y="0"/>
            <a:ext cx="5211356" cy="6858000"/>
          </a:xfrm>
          <a:prstGeom prst="rect">
            <a:avLst/>
          </a:prstGeom>
        </p:spPr>
      </p:pic>
      <p:sp>
        <p:nvSpPr>
          <p:cNvPr id="4" name="Rectangle 3">
            <a:extLst>
              <a:ext uri="{FF2B5EF4-FFF2-40B4-BE49-F238E27FC236}">
                <a16:creationId xmlns:a16="http://schemas.microsoft.com/office/drawing/2014/main" id="{E1CC2718-3DC6-43B8-BCCB-487766132547}"/>
              </a:ext>
            </a:extLst>
          </p:cNvPr>
          <p:cNvSpPr/>
          <p:nvPr/>
        </p:nvSpPr>
        <p:spPr>
          <a:xfrm>
            <a:off x="403560" y="80064"/>
            <a:ext cx="4904754" cy="954107"/>
          </a:xfrm>
          <a:prstGeom prst="rect">
            <a:avLst/>
          </a:prstGeom>
        </p:spPr>
        <p:txBody>
          <a:bodyPr wrap="square">
            <a:spAutoFit/>
          </a:bodyPr>
          <a:lstStyle/>
          <a:p>
            <a:r>
              <a:rPr lang="en-US" sz="2800" dirty="0"/>
              <a:t>Malabar East</a:t>
            </a:r>
          </a:p>
          <a:p>
            <a:r>
              <a:rPr lang="en-US" sz="2800" dirty="0"/>
              <a:t>Overall</a:t>
            </a:r>
          </a:p>
        </p:txBody>
      </p:sp>
      <p:sp>
        <p:nvSpPr>
          <p:cNvPr id="5" name="TextBox 4">
            <a:extLst>
              <a:ext uri="{FF2B5EF4-FFF2-40B4-BE49-F238E27FC236}">
                <a16:creationId xmlns:a16="http://schemas.microsoft.com/office/drawing/2014/main" id="{A3401EA2-D5A2-4074-8C83-BCE7F02AE708}"/>
              </a:ext>
            </a:extLst>
          </p:cNvPr>
          <p:cNvSpPr txBox="1"/>
          <p:nvPr/>
        </p:nvSpPr>
        <p:spPr>
          <a:xfrm>
            <a:off x="308335" y="892867"/>
            <a:ext cx="5125200" cy="5847755"/>
          </a:xfrm>
          <a:prstGeom prst="rect">
            <a:avLst/>
          </a:prstGeom>
          <a:noFill/>
        </p:spPr>
        <p:txBody>
          <a:bodyPr wrap="square" rtlCol="0">
            <a:spAutoFit/>
          </a:bodyPr>
          <a:lstStyle/>
          <a:p>
            <a:r>
              <a:rPr lang="en-US" dirty="0"/>
              <a:t>Malabar East Area “A”</a:t>
            </a:r>
          </a:p>
          <a:p>
            <a:pPr algn="l"/>
            <a:r>
              <a:rPr lang="en-US" sz="1400" dirty="0"/>
              <a:t>Discussion:  This small oak hammock was negotiated to be left, specifically for a small spot of “historic woods”,  a hammock of scrub oaks, prior to a previous restoration (see next page for photo from 2001, nearby this location).  It is small (possibly 100’ in diameter), and of little overall consequence to the </a:t>
            </a:r>
            <a:r>
              <a:rPr lang="en-US" sz="1400" dirty="0" err="1"/>
              <a:t>EELp</a:t>
            </a:r>
            <a:r>
              <a:rPr lang="en-US" sz="1400" dirty="0"/>
              <a:t> environmental goals, and we often see Scrub Jays in the understory of this area. </a:t>
            </a:r>
          </a:p>
          <a:p>
            <a:pPr algn="l"/>
            <a:endParaRPr lang="en-US" sz="1400" dirty="0"/>
          </a:p>
          <a:p>
            <a:pPr algn="l"/>
            <a:r>
              <a:rPr lang="en-US" sz="1400" dirty="0"/>
              <a:t>Compromise:  Request minimal tree overstory removal in this area, just removal of sand pines and the taller pine trees,  for the following reasons:</a:t>
            </a:r>
          </a:p>
          <a:p>
            <a:pPr marL="342900" indent="-342900" algn="l">
              <a:buAutoNum type="arabicParenR"/>
            </a:pPr>
            <a:r>
              <a:rPr lang="en-US" sz="1400" dirty="0"/>
              <a:t>We often see Scrub Jays in this area.  They seem to take refuge in the understory of the Scrub Oaks. </a:t>
            </a:r>
          </a:p>
          <a:p>
            <a:pPr marL="342900" indent="-342900" algn="l">
              <a:buAutoNum type="arabicParenR"/>
            </a:pPr>
            <a:r>
              <a:rPr lang="en-US" sz="1400" dirty="0"/>
              <a:t>It is a small area.  It has been suggested that a grouping of trees, if small enough, is no different than a single tree</a:t>
            </a:r>
          </a:p>
          <a:p>
            <a:pPr marL="342900" indent="-342900" algn="l">
              <a:buAutoNum type="arabicParenR"/>
            </a:pPr>
            <a:r>
              <a:rPr lang="en-US" sz="1400" dirty="0"/>
              <a:t>It is near the property boundary to the N and W</a:t>
            </a:r>
          </a:p>
          <a:p>
            <a:pPr marL="342900" indent="-342900" algn="l">
              <a:buAutoNum type="arabicParenR"/>
            </a:pPr>
            <a:r>
              <a:rPr lang="en-US" sz="1400" dirty="0"/>
              <a:t>It is all that remains of a much larger Scrub Oak forest – the trail was re-routed into this small oak hammock back in early 2000’s. </a:t>
            </a:r>
          </a:p>
          <a:p>
            <a:pPr marL="342900" indent="-342900" algn="l">
              <a:buAutoNum type="arabicParenR"/>
            </a:pPr>
            <a:r>
              <a:rPr lang="en-US" sz="1400" dirty="0"/>
              <a:t>It provides trail users with a break of shade, after a long and largely exposed walk/ride throughout the rest of the sanctuary.  It is a place to stop when overheating. </a:t>
            </a:r>
          </a:p>
        </p:txBody>
      </p:sp>
      <p:sp>
        <p:nvSpPr>
          <p:cNvPr id="6" name="Oval 5">
            <a:extLst>
              <a:ext uri="{FF2B5EF4-FFF2-40B4-BE49-F238E27FC236}">
                <a16:creationId xmlns:a16="http://schemas.microsoft.com/office/drawing/2014/main" id="{C0D6EEE9-7D65-4D51-A28B-946F4B950BEE}"/>
              </a:ext>
            </a:extLst>
          </p:cNvPr>
          <p:cNvSpPr/>
          <p:nvPr/>
        </p:nvSpPr>
        <p:spPr bwMode="auto">
          <a:xfrm>
            <a:off x="6674831" y="1610885"/>
            <a:ext cx="466344" cy="438912"/>
          </a:xfrm>
          <a:prstGeom prst="ellipse">
            <a:avLst/>
          </a:pr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7" name="TextBox 6">
            <a:extLst>
              <a:ext uri="{FF2B5EF4-FFF2-40B4-BE49-F238E27FC236}">
                <a16:creationId xmlns:a16="http://schemas.microsoft.com/office/drawing/2014/main" id="{1036D276-DCC8-4CD8-A6C3-8AEF583B8094}"/>
              </a:ext>
            </a:extLst>
          </p:cNvPr>
          <p:cNvSpPr txBox="1"/>
          <p:nvPr/>
        </p:nvSpPr>
        <p:spPr>
          <a:xfrm>
            <a:off x="7233998" y="1610885"/>
            <a:ext cx="190116" cy="461665"/>
          </a:xfrm>
          <a:prstGeom prst="rect">
            <a:avLst/>
          </a:prstGeom>
          <a:noFill/>
        </p:spPr>
        <p:txBody>
          <a:bodyPr wrap="square" rtlCol="0">
            <a:spAutoFit/>
          </a:bodyPr>
          <a:lstStyle/>
          <a:p>
            <a:r>
              <a:rPr lang="en-US" dirty="0">
                <a:solidFill>
                  <a:srgbClr val="66FF33"/>
                </a:solidFill>
              </a:rPr>
              <a:t>A</a:t>
            </a:r>
          </a:p>
        </p:txBody>
      </p:sp>
      <p:sp>
        <p:nvSpPr>
          <p:cNvPr id="8" name="TextBox 7">
            <a:extLst>
              <a:ext uri="{FF2B5EF4-FFF2-40B4-BE49-F238E27FC236}">
                <a16:creationId xmlns:a16="http://schemas.microsoft.com/office/drawing/2014/main" id="{81E9E4E1-1B24-4915-9294-68B3C490C1EE}"/>
              </a:ext>
            </a:extLst>
          </p:cNvPr>
          <p:cNvSpPr txBox="1"/>
          <p:nvPr/>
        </p:nvSpPr>
        <p:spPr>
          <a:xfrm>
            <a:off x="5660799" y="1026110"/>
            <a:ext cx="2494407" cy="584775"/>
          </a:xfrm>
          <a:prstGeom prst="rect">
            <a:avLst/>
          </a:prstGeom>
          <a:noFill/>
        </p:spPr>
        <p:txBody>
          <a:bodyPr wrap="square" rtlCol="0">
            <a:spAutoFit/>
          </a:bodyPr>
          <a:lstStyle/>
          <a:p>
            <a:r>
              <a:rPr lang="en-US" sz="1600" dirty="0">
                <a:solidFill>
                  <a:srgbClr val="66FF33"/>
                </a:solidFill>
              </a:rPr>
              <a:t>Leave the scrub oak hammock as is</a:t>
            </a:r>
          </a:p>
        </p:txBody>
      </p:sp>
    </p:spTree>
    <p:extLst>
      <p:ext uri="{BB962C8B-B14F-4D97-AF65-F5344CB8AC3E}">
        <p14:creationId xmlns:p14="http://schemas.microsoft.com/office/powerpoint/2010/main" val="1173859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a:t>Page </a:t>
            </a:r>
            <a:fld id="{07C798A0-6346-4887-92B9-D00C639A5B49}" type="slidenum">
              <a:rPr lang="en-US"/>
              <a:pPr/>
              <a:t>16</a:t>
            </a:fld>
            <a:endParaRPr lang="en-US"/>
          </a:p>
        </p:txBody>
      </p:sp>
      <p:sp>
        <p:nvSpPr>
          <p:cNvPr id="196610" name="Rectangle 2"/>
          <p:cNvSpPr>
            <a:spLocks noGrp="1" noChangeArrowheads="1"/>
          </p:cNvSpPr>
          <p:nvPr>
            <p:ph type="title"/>
          </p:nvPr>
        </p:nvSpPr>
        <p:spPr>
          <a:xfrm>
            <a:off x="851663" y="670179"/>
            <a:ext cx="2951162" cy="820738"/>
          </a:xfrm>
        </p:spPr>
        <p:txBody>
          <a:bodyPr/>
          <a:lstStyle/>
          <a:p>
            <a:r>
              <a:rPr lang="en-US" sz="2800" dirty="0"/>
              <a:t>Nearby Location from 2001</a:t>
            </a:r>
          </a:p>
        </p:txBody>
      </p:sp>
      <p:pic>
        <p:nvPicPr>
          <p:cNvPr id="196612" name="Picture 4" descr="1104 Our Running Path"/>
          <p:cNvPicPr>
            <a:picLocks noChangeAspect="1" noChangeArrowheads="1"/>
          </p:cNvPicPr>
          <p:nvPr/>
        </p:nvPicPr>
        <p:blipFill>
          <a:blip r:embed="rId2" cstate="print">
            <a:lum bright="-6000" contrast="6000"/>
          </a:blip>
          <a:srcRect t="13420"/>
          <a:stretch>
            <a:fillRect/>
          </a:stretch>
        </p:blipFill>
        <p:spPr bwMode="auto">
          <a:xfrm>
            <a:off x="4733926" y="19050"/>
            <a:ext cx="5921375" cy="68326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2F11B3-02B8-4136-BB05-16771E5F05F6}"/>
              </a:ext>
            </a:extLst>
          </p:cNvPr>
          <p:cNvSpPr>
            <a:spLocks noGrp="1"/>
          </p:cNvSpPr>
          <p:nvPr>
            <p:ph type="sldNum" sz="quarter" idx="10"/>
          </p:nvPr>
        </p:nvSpPr>
        <p:spPr/>
        <p:txBody>
          <a:bodyPr/>
          <a:lstStyle/>
          <a:p>
            <a:r>
              <a:rPr lang="en-US"/>
              <a:t>Page </a:t>
            </a:r>
            <a:fld id="{572EC98D-7730-467D-BA6C-4057E06E1230}" type="slidenum">
              <a:rPr lang="en-US" smtClean="0"/>
              <a:pPr/>
              <a:t>17</a:t>
            </a:fld>
            <a:endParaRPr lang="en-US"/>
          </a:p>
        </p:txBody>
      </p:sp>
      <p:pic>
        <p:nvPicPr>
          <p:cNvPr id="3" name="Picture 2">
            <a:extLst>
              <a:ext uri="{FF2B5EF4-FFF2-40B4-BE49-F238E27FC236}">
                <a16:creationId xmlns:a16="http://schemas.microsoft.com/office/drawing/2014/main" id="{AC17E544-3073-4B52-A33D-9F759E0470F2}"/>
              </a:ext>
            </a:extLst>
          </p:cNvPr>
          <p:cNvPicPr>
            <a:picLocks noChangeAspect="1"/>
          </p:cNvPicPr>
          <p:nvPr/>
        </p:nvPicPr>
        <p:blipFill>
          <a:blip r:embed="rId2"/>
          <a:stretch>
            <a:fillRect/>
          </a:stretch>
        </p:blipFill>
        <p:spPr>
          <a:xfrm>
            <a:off x="5545460" y="25400"/>
            <a:ext cx="5211356" cy="6858000"/>
          </a:xfrm>
          <a:prstGeom prst="rect">
            <a:avLst/>
          </a:prstGeom>
        </p:spPr>
      </p:pic>
      <p:sp>
        <p:nvSpPr>
          <p:cNvPr id="4" name="Rectangle 3">
            <a:extLst>
              <a:ext uri="{FF2B5EF4-FFF2-40B4-BE49-F238E27FC236}">
                <a16:creationId xmlns:a16="http://schemas.microsoft.com/office/drawing/2014/main" id="{E1CC2718-3DC6-43B8-BCCB-487766132547}"/>
              </a:ext>
            </a:extLst>
          </p:cNvPr>
          <p:cNvSpPr/>
          <p:nvPr/>
        </p:nvSpPr>
        <p:spPr>
          <a:xfrm>
            <a:off x="403560" y="80064"/>
            <a:ext cx="3775247" cy="523220"/>
          </a:xfrm>
          <a:prstGeom prst="rect">
            <a:avLst/>
          </a:prstGeom>
        </p:spPr>
        <p:txBody>
          <a:bodyPr wrap="square">
            <a:spAutoFit/>
          </a:bodyPr>
          <a:lstStyle/>
          <a:p>
            <a:r>
              <a:rPr lang="en-US" sz="2800" dirty="0"/>
              <a:t>Malabar East</a:t>
            </a:r>
          </a:p>
        </p:txBody>
      </p:sp>
      <p:sp>
        <p:nvSpPr>
          <p:cNvPr id="5" name="TextBox 4">
            <a:extLst>
              <a:ext uri="{FF2B5EF4-FFF2-40B4-BE49-F238E27FC236}">
                <a16:creationId xmlns:a16="http://schemas.microsoft.com/office/drawing/2014/main" id="{A3401EA2-D5A2-4074-8C83-BCE7F02AE708}"/>
              </a:ext>
            </a:extLst>
          </p:cNvPr>
          <p:cNvSpPr txBox="1"/>
          <p:nvPr/>
        </p:nvSpPr>
        <p:spPr>
          <a:xfrm>
            <a:off x="522342" y="1151208"/>
            <a:ext cx="4416484" cy="3908762"/>
          </a:xfrm>
          <a:prstGeom prst="rect">
            <a:avLst/>
          </a:prstGeom>
          <a:noFill/>
        </p:spPr>
        <p:txBody>
          <a:bodyPr wrap="square" rtlCol="0">
            <a:spAutoFit/>
          </a:bodyPr>
          <a:lstStyle/>
          <a:p>
            <a:r>
              <a:rPr lang="en-US" dirty="0"/>
              <a:t>Malabar East Area “B”</a:t>
            </a:r>
          </a:p>
          <a:p>
            <a:pPr algn="l"/>
            <a:r>
              <a:rPr lang="en-US" sz="1400" dirty="0"/>
              <a:t>Discussion:  Live oaks on far north property edge.  There are several very large, mature oak trees along the N boundary (most of them N of the current fire brake), most of these trees are already N of the fire break.  These trees can be left with little affect on the program environmental goals – and provide a visual break with the large urban area to the North. </a:t>
            </a:r>
          </a:p>
          <a:p>
            <a:pPr algn="l"/>
            <a:endParaRPr lang="en-US" sz="1400" dirty="0"/>
          </a:p>
          <a:p>
            <a:pPr algn="l"/>
            <a:r>
              <a:rPr lang="en-US" sz="1400" dirty="0"/>
              <a:t>Compromise:  Request oak trees on North boundary be left,  for the following reasons:</a:t>
            </a:r>
          </a:p>
          <a:p>
            <a:pPr marL="342900" indent="-342900" algn="l">
              <a:buAutoNum type="arabicParenR"/>
            </a:pPr>
            <a:r>
              <a:rPr lang="en-US" sz="1400" dirty="0"/>
              <a:t>North edge of property (back property power lines are 30’ away to the N)</a:t>
            </a:r>
          </a:p>
          <a:p>
            <a:pPr marL="342900" indent="-342900" algn="l">
              <a:buAutoNum type="arabicParenR"/>
            </a:pPr>
            <a:r>
              <a:rPr lang="en-US" sz="1400" dirty="0"/>
              <a:t>Provides a visual break between urban areas</a:t>
            </a:r>
          </a:p>
          <a:p>
            <a:pPr marL="342900" indent="-342900" algn="l">
              <a:buAutoNum type="arabicParenR"/>
            </a:pPr>
            <a:r>
              <a:rPr lang="en-US" sz="1400" dirty="0"/>
              <a:t>Provides trees near the pave Al Tuttle trail just N of this boundary </a:t>
            </a:r>
          </a:p>
        </p:txBody>
      </p:sp>
      <p:sp>
        <p:nvSpPr>
          <p:cNvPr id="6" name="Oval 5">
            <a:extLst>
              <a:ext uri="{FF2B5EF4-FFF2-40B4-BE49-F238E27FC236}">
                <a16:creationId xmlns:a16="http://schemas.microsoft.com/office/drawing/2014/main" id="{C0D6EEE9-7D65-4D51-A28B-946F4B950BEE}"/>
              </a:ext>
            </a:extLst>
          </p:cNvPr>
          <p:cNvSpPr/>
          <p:nvPr/>
        </p:nvSpPr>
        <p:spPr bwMode="auto">
          <a:xfrm>
            <a:off x="6096000" y="439273"/>
            <a:ext cx="4852922" cy="438912"/>
          </a:xfrm>
          <a:prstGeom prst="ellipse">
            <a:avLst/>
          </a:pr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7" name="TextBox 6">
            <a:extLst>
              <a:ext uri="{FF2B5EF4-FFF2-40B4-BE49-F238E27FC236}">
                <a16:creationId xmlns:a16="http://schemas.microsoft.com/office/drawing/2014/main" id="{1036D276-DCC8-4CD8-A6C3-8AEF583B8094}"/>
              </a:ext>
            </a:extLst>
          </p:cNvPr>
          <p:cNvSpPr txBox="1"/>
          <p:nvPr/>
        </p:nvSpPr>
        <p:spPr>
          <a:xfrm>
            <a:off x="8332345" y="80064"/>
            <a:ext cx="380232" cy="461665"/>
          </a:xfrm>
          <a:prstGeom prst="rect">
            <a:avLst/>
          </a:prstGeom>
          <a:noFill/>
        </p:spPr>
        <p:txBody>
          <a:bodyPr wrap="none" rtlCol="0">
            <a:spAutoFit/>
          </a:bodyPr>
          <a:lstStyle/>
          <a:p>
            <a:r>
              <a:rPr lang="en-US" dirty="0">
                <a:solidFill>
                  <a:srgbClr val="66FF33"/>
                </a:solidFill>
              </a:rPr>
              <a:t>B</a:t>
            </a:r>
          </a:p>
        </p:txBody>
      </p:sp>
      <p:sp>
        <p:nvSpPr>
          <p:cNvPr id="8" name="TextBox 7">
            <a:extLst>
              <a:ext uri="{FF2B5EF4-FFF2-40B4-BE49-F238E27FC236}">
                <a16:creationId xmlns:a16="http://schemas.microsoft.com/office/drawing/2014/main" id="{81E9E4E1-1B24-4915-9294-68B3C490C1EE}"/>
              </a:ext>
            </a:extLst>
          </p:cNvPr>
          <p:cNvSpPr txBox="1"/>
          <p:nvPr/>
        </p:nvSpPr>
        <p:spPr>
          <a:xfrm>
            <a:off x="5906693" y="955602"/>
            <a:ext cx="2494407" cy="830997"/>
          </a:xfrm>
          <a:prstGeom prst="rect">
            <a:avLst/>
          </a:prstGeom>
          <a:noFill/>
        </p:spPr>
        <p:txBody>
          <a:bodyPr wrap="square" rtlCol="0">
            <a:spAutoFit/>
          </a:bodyPr>
          <a:lstStyle/>
          <a:p>
            <a:r>
              <a:rPr lang="en-US" sz="1600" dirty="0">
                <a:solidFill>
                  <a:srgbClr val="66FF33"/>
                </a:solidFill>
              </a:rPr>
              <a:t>Leave N boundary Live Oaks and large Scrub Oaks</a:t>
            </a:r>
          </a:p>
        </p:txBody>
      </p:sp>
      <p:sp>
        <p:nvSpPr>
          <p:cNvPr id="9" name="Oval 8">
            <a:extLst>
              <a:ext uri="{FF2B5EF4-FFF2-40B4-BE49-F238E27FC236}">
                <a16:creationId xmlns:a16="http://schemas.microsoft.com/office/drawing/2014/main" id="{59407509-4131-4884-BF1F-A47BEBA80D9E}"/>
              </a:ext>
            </a:extLst>
          </p:cNvPr>
          <p:cNvSpPr/>
          <p:nvPr/>
        </p:nvSpPr>
        <p:spPr bwMode="auto">
          <a:xfrm>
            <a:off x="6611112" y="658729"/>
            <a:ext cx="256032" cy="219456"/>
          </a:xfrm>
          <a:prstGeom prst="ellipse">
            <a:avLst/>
          </a:pr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0" name="Oval 9">
            <a:extLst>
              <a:ext uri="{FF2B5EF4-FFF2-40B4-BE49-F238E27FC236}">
                <a16:creationId xmlns:a16="http://schemas.microsoft.com/office/drawing/2014/main" id="{127037C4-DAFB-4797-9696-80A8A39015D9}"/>
              </a:ext>
            </a:extLst>
          </p:cNvPr>
          <p:cNvSpPr/>
          <p:nvPr/>
        </p:nvSpPr>
        <p:spPr bwMode="auto">
          <a:xfrm>
            <a:off x="7158604" y="697438"/>
            <a:ext cx="256032" cy="219456"/>
          </a:xfrm>
          <a:prstGeom prst="ellipse">
            <a:avLst/>
          </a:pr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Tree>
    <p:extLst>
      <p:ext uri="{BB962C8B-B14F-4D97-AF65-F5344CB8AC3E}">
        <p14:creationId xmlns:p14="http://schemas.microsoft.com/office/powerpoint/2010/main" val="2286384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2F11B3-02B8-4136-BB05-16771E5F05F6}"/>
              </a:ext>
            </a:extLst>
          </p:cNvPr>
          <p:cNvSpPr>
            <a:spLocks noGrp="1"/>
          </p:cNvSpPr>
          <p:nvPr>
            <p:ph type="sldNum" sz="quarter" idx="10"/>
          </p:nvPr>
        </p:nvSpPr>
        <p:spPr/>
        <p:txBody>
          <a:bodyPr/>
          <a:lstStyle/>
          <a:p>
            <a:r>
              <a:rPr lang="en-US"/>
              <a:t>Page </a:t>
            </a:r>
            <a:fld id="{572EC98D-7730-467D-BA6C-4057E06E1230}" type="slidenum">
              <a:rPr lang="en-US" smtClean="0"/>
              <a:pPr/>
              <a:t>18</a:t>
            </a:fld>
            <a:endParaRPr lang="en-US"/>
          </a:p>
        </p:txBody>
      </p:sp>
      <p:pic>
        <p:nvPicPr>
          <p:cNvPr id="3" name="Picture 2">
            <a:extLst>
              <a:ext uri="{FF2B5EF4-FFF2-40B4-BE49-F238E27FC236}">
                <a16:creationId xmlns:a16="http://schemas.microsoft.com/office/drawing/2014/main" id="{AC17E544-3073-4B52-A33D-9F759E0470F2}"/>
              </a:ext>
            </a:extLst>
          </p:cNvPr>
          <p:cNvPicPr>
            <a:picLocks noChangeAspect="1"/>
          </p:cNvPicPr>
          <p:nvPr/>
        </p:nvPicPr>
        <p:blipFill rotWithShape="1">
          <a:blip r:embed="rId2"/>
          <a:srcRect t="17489" r="59572" b="28541"/>
          <a:stretch/>
        </p:blipFill>
        <p:spPr>
          <a:xfrm>
            <a:off x="6267284" y="401216"/>
            <a:ext cx="3491822" cy="6134522"/>
          </a:xfrm>
          <a:prstGeom prst="rect">
            <a:avLst/>
          </a:prstGeom>
        </p:spPr>
      </p:pic>
      <p:sp>
        <p:nvSpPr>
          <p:cNvPr id="4" name="Rectangle 3">
            <a:extLst>
              <a:ext uri="{FF2B5EF4-FFF2-40B4-BE49-F238E27FC236}">
                <a16:creationId xmlns:a16="http://schemas.microsoft.com/office/drawing/2014/main" id="{E1CC2718-3DC6-43B8-BCCB-487766132547}"/>
              </a:ext>
            </a:extLst>
          </p:cNvPr>
          <p:cNvSpPr/>
          <p:nvPr/>
        </p:nvSpPr>
        <p:spPr>
          <a:xfrm>
            <a:off x="946485" y="197101"/>
            <a:ext cx="3775247" cy="523220"/>
          </a:xfrm>
          <a:prstGeom prst="rect">
            <a:avLst/>
          </a:prstGeom>
        </p:spPr>
        <p:txBody>
          <a:bodyPr wrap="square">
            <a:spAutoFit/>
          </a:bodyPr>
          <a:lstStyle/>
          <a:p>
            <a:r>
              <a:rPr lang="en-US" sz="2800" dirty="0"/>
              <a:t>Malabar East</a:t>
            </a:r>
          </a:p>
        </p:txBody>
      </p:sp>
      <p:sp>
        <p:nvSpPr>
          <p:cNvPr id="5" name="TextBox 4">
            <a:extLst>
              <a:ext uri="{FF2B5EF4-FFF2-40B4-BE49-F238E27FC236}">
                <a16:creationId xmlns:a16="http://schemas.microsoft.com/office/drawing/2014/main" id="{A3401EA2-D5A2-4074-8C83-BCE7F02AE708}"/>
              </a:ext>
            </a:extLst>
          </p:cNvPr>
          <p:cNvSpPr txBox="1"/>
          <p:nvPr/>
        </p:nvSpPr>
        <p:spPr>
          <a:xfrm>
            <a:off x="522342" y="1151208"/>
            <a:ext cx="4416484" cy="4770537"/>
          </a:xfrm>
          <a:prstGeom prst="rect">
            <a:avLst/>
          </a:prstGeom>
          <a:noFill/>
        </p:spPr>
        <p:txBody>
          <a:bodyPr wrap="square" rtlCol="0">
            <a:spAutoFit/>
          </a:bodyPr>
          <a:lstStyle/>
          <a:p>
            <a:r>
              <a:rPr lang="en-US" dirty="0"/>
              <a:t>Malabar East Area “C”</a:t>
            </a:r>
          </a:p>
          <a:p>
            <a:pPr algn="l"/>
            <a:r>
              <a:rPr lang="en-US" sz="1400" dirty="0"/>
              <a:t>Discussion:  The fire break along most of Country Cove, to the east, is inside the property boundary due to this area being dominated by 3 different depression marshes.  </a:t>
            </a:r>
          </a:p>
          <a:p>
            <a:pPr algn="l"/>
            <a:r>
              <a:rPr lang="en-US" sz="1400" dirty="0"/>
              <a:t>This wooded area provides a natural buffer between Country Cove and the rest of Malabar Scrub Sanctuary East.  This should be left as-is to prevent damage to the depression marsh areas, and to maintain the experience for Country Cove homeowners</a:t>
            </a:r>
          </a:p>
          <a:p>
            <a:pPr algn="l"/>
            <a:endParaRPr lang="en-US" sz="1400" dirty="0"/>
          </a:p>
          <a:p>
            <a:pPr algn="l"/>
            <a:r>
              <a:rPr lang="en-US" sz="1400" dirty="0"/>
              <a:t>Compromise:  Request this area be left as-is</a:t>
            </a:r>
          </a:p>
          <a:p>
            <a:pPr marL="342900" indent="-342900" algn="l">
              <a:buAutoNum type="arabicParenR"/>
            </a:pPr>
            <a:r>
              <a:rPr lang="en-US" sz="1400" dirty="0"/>
              <a:t>This is a narrow edge on the property boundary, and does not affect the environmental goals of the program</a:t>
            </a:r>
          </a:p>
          <a:p>
            <a:pPr marL="342900" indent="-342900" algn="l">
              <a:buAutoNum type="arabicParenR"/>
            </a:pPr>
            <a:r>
              <a:rPr lang="en-US" sz="1400" dirty="0"/>
              <a:t>Area dominated by wetlands (this is why the EEL program chose to move their fire break away from the property boundary)</a:t>
            </a:r>
          </a:p>
          <a:p>
            <a:pPr marL="342900" indent="-342900" algn="l">
              <a:buAutoNum type="arabicParenR"/>
            </a:pPr>
            <a:r>
              <a:rPr lang="en-US" sz="1400" dirty="0"/>
              <a:t>Provides a visual break for Country Cove homeowners</a:t>
            </a:r>
          </a:p>
        </p:txBody>
      </p:sp>
      <p:sp>
        <p:nvSpPr>
          <p:cNvPr id="7" name="TextBox 6">
            <a:extLst>
              <a:ext uri="{FF2B5EF4-FFF2-40B4-BE49-F238E27FC236}">
                <a16:creationId xmlns:a16="http://schemas.microsoft.com/office/drawing/2014/main" id="{1036D276-DCC8-4CD8-A6C3-8AEF583B8094}"/>
              </a:ext>
            </a:extLst>
          </p:cNvPr>
          <p:cNvSpPr txBox="1"/>
          <p:nvPr/>
        </p:nvSpPr>
        <p:spPr>
          <a:xfrm>
            <a:off x="7740550" y="2249267"/>
            <a:ext cx="380232" cy="461665"/>
          </a:xfrm>
          <a:prstGeom prst="rect">
            <a:avLst/>
          </a:prstGeom>
          <a:noFill/>
        </p:spPr>
        <p:txBody>
          <a:bodyPr wrap="none" rtlCol="0">
            <a:spAutoFit/>
          </a:bodyPr>
          <a:lstStyle/>
          <a:p>
            <a:r>
              <a:rPr lang="en-US" dirty="0">
                <a:solidFill>
                  <a:srgbClr val="66FF33"/>
                </a:solidFill>
              </a:rPr>
              <a:t>C</a:t>
            </a:r>
          </a:p>
        </p:txBody>
      </p:sp>
      <p:sp>
        <p:nvSpPr>
          <p:cNvPr id="8" name="TextBox 7">
            <a:extLst>
              <a:ext uri="{FF2B5EF4-FFF2-40B4-BE49-F238E27FC236}">
                <a16:creationId xmlns:a16="http://schemas.microsoft.com/office/drawing/2014/main" id="{81E9E4E1-1B24-4915-9294-68B3C490C1EE}"/>
              </a:ext>
            </a:extLst>
          </p:cNvPr>
          <p:cNvSpPr txBox="1"/>
          <p:nvPr/>
        </p:nvSpPr>
        <p:spPr>
          <a:xfrm>
            <a:off x="6218170" y="736546"/>
            <a:ext cx="2494407" cy="830997"/>
          </a:xfrm>
          <a:prstGeom prst="rect">
            <a:avLst/>
          </a:prstGeom>
          <a:noFill/>
        </p:spPr>
        <p:txBody>
          <a:bodyPr wrap="square" rtlCol="0">
            <a:spAutoFit/>
          </a:bodyPr>
          <a:lstStyle/>
          <a:p>
            <a:r>
              <a:rPr lang="en-US" sz="1600" dirty="0">
                <a:solidFill>
                  <a:srgbClr val="66FF33"/>
                </a:solidFill>
              </a:rPr>
              <a:t>Leave boundary inside of Fire break on E side of Country Cove</a:t>
            </a:r>
          </a:p>
        </p:txBody>
      </p:sp>
      <p:sp>
        <p:nvSpPr>
          <p:cNvPr id="11" name="Freeform: Shape 10">
            <a:extLst>
              <a:ext uri="{FF2B5EF4-FFF2-40B4-BE49-F238E27FC236}">
                <a16:creationId xmlns:a16="http://schemas.microsoft.com/office/drawing/2014/main" id="{C149087F-5073-404D-B99A-C201769E9B7E}"/>
              </a:ext>
            </a:extLst>
          </p:cNvPr>
          <p:cNvSpPr/>
          <p:nvPr/>
        </p:nvSpPr>
        <p:spPr bwMode="auto">
          <a:xfrm>
            <a:off x="7352522" y="1567543"/>
            <a:ext cx="615821" cy="2948473"/>
          </a:xfrm>
          <a:custGeom>
            <a:avLst/>
            <a:gdLst>
              <a:gd name="connsiteX0" fmla="*/ 0 w 615821"/>
              <a:gd name="connsiteY0" fmla="*/ 0 h 2948473"/>
              <a:gd name="connsiteX1" fmla="*/ 46654 w 615821"/>
              <a:gd name="connsiteY1" fmla="*/ 2948473 h 2948473"/>
              <a:gd name="connsiteX2" fmla="*/ 195943 w 615821"/>
              <a:gd name="connsiteY2" fmla="*/ 2761861 h 2948473"/>
              <a:gd name="connsiteX3" fmla="*/ 429209 w 615821"/>
              <a:gd name="connsiteY3" fmla="*/ 2435290 h 2948473"/>
              <a:gd name="connsiteX4" fmla="*/ 578498 w 615821"/>
              <a:gd name="connsiteY4" fmla="*/ 2239347 h 2948473"/>
              <a:gd name="connsiteX5" fmla="*/ 615821 w 615821"/>
              <a:gd name="connsiteY5" fmla="*/ 2052735 h 2948473"/>
              <a:gd name="connsiteX6" fmla="*/ 541176 w 615821"/>
              <a:gd name="connsiteY6" fmla="*/ 1884784 h 2948473"/>
              <a:gd name="connsiteX7" fmla="*/ 494523 w 615821"/>
              <a:gd name="connsiteY7" fmla="*/ 1716833 h 2948473"/>
              <a:gd name="connsiteX8" fmla="*/ 457200 w 615821"/>
              <a:gd name="connsiteY8" fmla="*/ 1287624 h 2948473"/>
              <a:gd name="connsiteX9" fmla="*/ 419878 w 615821"/>
              <a:gd name="connsiteY9" fmla="*/ 905069 h 2948473"/>
              <a:gd name="connsiteX10" fmla="*/ 345233 w 615821"/>
              <a:gd name="connsiteY10" fmla="*/ 587828 h 2948473"/>
              <a:gd name="connsiteX11" fmla="*/ 298580 w 615821"/>
              <a:gd name="connsiteY11" fmla="*/ 251926 h 2948473"/>
              <a:gd name="connsiteX12" fmla="*/ 167951 w 615821"/>
              <a:gd name="connsiteY12" fmla="*/ 158620 h 2948473"/>
              <a:gd name="connsiteX13" fmla="*/ 0 w 615821"/>
              <a:gd name="connsiteY13" fmla="*/ 0 h 29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821" h="2948473">
                <a:moveTo>
                  <a:pt x="0" y="0"/>
                </a:moveTo>
                <a:lnTo>
                  <a:pt x="46654" y="2948473"/>
                </a:lnTo>
                <a:lnTo>
                  <a:pt x="195943" y="2761861"/>
                </a:lnTo>
                <a:lnTo>
                  <a:pt x="429209" y="2435290"/>
                </a:lnTo>
                <a:lnTo>
                  <a:pt x="578498" y="2239347"/>
                </a:lnTo>
                <a:lnTo>
                  <a:pt x="615821" y="2052735"/>
                </a:lnTo>
                <a:lnTo>
                  <a:pt x="541176" y="1884784"/>
                </a:lnTo>
                <a:lnTo>
                  <a:pt x="494523" y="1716833"/>
                </a:lnTo>
                <a:lnTo>
                  <a:pt x="457200" y="1287624"/>
                </a:lnTo>
                <a:lnTo>
                  <a:pt x="419878" y="905069"/>
                </a:lnTo>
                <a:lnTo>
                  <a:pt x="345233" y="587828"/>
                </a:lnTo>
                <a:lnTo>
                  <a:pt x="298580" y="251926"/>
                </a:lnTo>
                <a:lnTo>
                  <a:pt x="167951" y="158620"/>
                </a:lnTo>
                <a:lnTo>
                  <a:pt x="0" y="0"/>
                </a:lnTo>
                <a:close/>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2" name="Oval 11">
            <a:extLst>
              <a:ext uri="{FF2B5EF4-FFF2-40B4-BE49-F238E27FC236}">
                <a16:creationId xmlns:a16="http://schemas.microsoft.com/office/drawing/2014/main" id="{CB51704A-5D11-46EB-9F28-CCEF87FD8C68}"/>
              </a:ext>
            </a:extLst>
          </p:cNvPr>
          <p:cNvSpPr/>
          <p:nvPr/>
        </p:nvSpPr>
        <p:spPr bwMode="auto">
          <a:xfrm>
            <a:off x="7352522" y="1884784"/>
            <a:ext cx="233266" cy="681134"/>
          </a:xfrm>
          <a:prstGeom prst="ellipse">
            <a:avLst/>
          </a:pr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3" name="Oval 12">
            <a:extLst>
              <a:ext uri="{FF2B5EF4-FFF2-40B4-BE49-F238E27FC236}">
                <a16:creationId xmlns:a16="http://schemas.microsoft.com/office/drawing/2014/main" id="{D47F8E9C-43BE-4BB8-8394-A37347E1881D}"/>
              </a:ext>
            </a:extLst>
          </p:cNvPr>
          <p:cNvSpPr/>
          <p:nvPr/>
        </p:nvSpPr>
        <p:spPr bwMode="auto">
          <a:xfrm>
            <a:off x="7410060" y="2747866"/>
            <a:ext cx="325017" cy="681134"/>
          </a:xfrm>
          <a:prstGeom prst="ellipse">
            <a:avLst/>
          </a:pr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4" name="Oval 13">
            <a:extLst>
              <a:ext uri="{FF2B5EF4-FFF2-40B4-BE49-F238E27FC236}">
                <a16:creationId xmlns:a16="http://schemas.microsoft.com/office/drawing/2014/main" id="{D70EFC28-89BA-460A-BE0C-DFDEEB58F1E2}"/>
              </a:ext>
            </a:extLst>
          </p:cNvPr>
          <p:cNvSpPr/>
          <p:nvPr/>
        </p:nvSpPr>
        <p:spPr bwMode="auto">
          <a:xfrm>
            <a:off x="7437381" y="3552632"/>
            <a:ext cx="325017" cy="419876"/>
          </a:xfrm>
          <a:prstGeom prst="ellipse">
            <a:avLst/>
          </a:pr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Tree>
    <p:extLst>
      <p:ext uri="{BB962C8B-B14F-4D97-AF65-F5344CB8AC3E}">
        <p14:creationId xmlns:p14="http://schemas.microsoft.com/office/powerpoint/2010/main" val="1955491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D1EADB-85DE-40C0-A5FE-955F12CED4EB}"/>
              </a:ext>
            </a:extLst>
          </p:cNvPr>
          <p:cNvSpPr>
            <a:spLocks noGrp="1"/>
          </p:cNvSpPr>
          <p:nvPr>
            <p:ph type="sldNum" sz="quarter" idx="10"/>
          </p:nvPr>
        </p:nvSpPr>
        <p:spPr/>
        <p:txBody>
          <a:bodyPr/>
          <a:lstStyle/>
          <a:p>
            <a:r>
              <a:rPr lang="en-US"/>
              <a:t>Page </a:t>
            </a:r>
            <a:fld id="{572EC98D-7730-467D-BA6C-4057E06E1230}" type="slidenum">
              <a:rPr lang="en-US" smtClean="0"/>
              <a:pPr/>
              <a:t>19</a:t>
            </a:fld>
            <a:endParaRPr lang="en-US"/>
          </a:p>
        </p:txBody>
      </p:sp>
      <p:pic>
        <p:nvPicPr>
          <p:cNvPr id="3" name="Picture 2">
            <a:extLst>
              <a:ext uri="{FF2B5EF4-FFF2-40B4-BE49-F238E27FC236}">
                <a16:creationId xmlns:a16="http://schemas.microsoft.com/office/drawing/2014/main" id="{C6A18470-8631-4EC4-8FE6-FFC66E8305CC}"/>
              </a:ext>
            </a:extLst>
          </p:cNvPr>
          <p:cNvPicPr>
            <a:picLocks noChangeAspect="1"/>
          </p:cNvPicPr>
          <p:nvPr/>
        </p:nvPicPr>
        <p:blipFill rotWithShape="1">
          <a:blip r:embed="rId2"/>
          <a:srcRect l="54734"/>
          <a:stretch/>
        </p:blipFill>
        <p:spPr>
          <a:xfrm>
            <a:off x="5779008" y="134465"/>
            <a:ext cx="5285232" cy="6589070"/>
          </a:xfrm>
          <a:prstGeom prst="rect">
            <a:avLst/>
          </a:prstGeom>
        </p:spPr>
      </p:pic>
      <p:sp>
        <p:nvSpPr>
          <p:cNvPr id="5" name="Freeform: Shape 4">
            <a:extLst>
              <a:ext uri="{FF2B5EF4-FFF2-40B4-BE49-F238E27FC236}">
                <a16:creationId xmlns:a16="http://schemas.microsoft.com/office/drawing/2014/main" id="{C6D137FD-011A-42E7-94FE-87B1B87777B2}"/>
              </a:ext>
            </a:extLst>
          </p:cNvPr>
          <p:cNvSpPr/>
          <p:nvPr/>
        </p:nvSpPr>
        <p:spPr bwMode="auto">
          <a:xfrm>
            <a:off x="9006840" y="4352544"/>
            <a:ext cx="2020824" cy="1152144"/>
          </a:xfrm>
          <a:custGeom>
            <a:avLst/>
            <a:gdLst>
              <a:gd name="connsiteX0" fmla="*/ 109728 w 2020824"/>
              <a:gd name="connsiteY0" fmla="*/ 374904 h 1152144"/>
              <a:gd name="connsiteX1" fmla="*/ 393192 w 2020824"/>
              <a:gd name="connsiteY1" fmla="*/ 374904 h 1152144"/>
              <a:gd name="connsiteX2" fmla="*/ 548640 w 2020824"/>
              <a:gd name="connsiteY2" fmla="*/ 374904 h 1152144"/>
              <a:gd name="connsiteX3" fmla="*/ 621792 w 2020824"/>
              <a:gd name="connsiteY3" fmla="*/ 493776 h 1152144"/>
              <a:gd name="connsiteX4" fmla="*/ 621792 w 2020824"/>
              <a:gd name="connsiteY4" fmla="*/ 649224 h 1152144"/>
              <a:gd name="connsiteX5" fmla="*/ 594360 w 2020824"/>
              <a:gd name="connsiteY5" fmla="*/ 841248 h 1152144"/>
              <a:gd name="connsiteX6" fmla="*/ 694944 w 2020824"/>
              <a:gd name="connsiteY6" fmla="*/ 914400 h 1152144"/>
              <a:gd name="connsiteX7" fmla="*/ 996696 w 2020824"/>
              <a:gd name="connsiteY7" fmla="*/ 859536 h 1152144"/>
              <a:gd name="connsiteX8" fmla="*/ 1225296 w 2020824"/>
              <a:gd name="connsiteY8" fmla="*/ 859536 h 1152144"/>
              <a:gd name="connsiteX9" fmla="*/ 1517904 w 2020824"/>
              <a:gd name="connsiteY9" fmla="*/ 841248 h 1152144"/>
              <a:gd name="connsiteX10" fmla="*/ 1682496 w 2020824"/>
              <a:gd name="connsiteY10" fmla="*/ 813816 h 1152144"/>
              <a:gd name="connsiteX11" fmla="*/ 1764792 w 2020824"/>
              <a:gd name="connsiteY11" fmla="*/ 704088 h 1152144"/>
              <a:gd name="connsiteX12" fmla="*/ 1746504 w 2020824"/>
              <a:gd name="connsiteY12" fmla="*/ 466344 h 1152144"/>
              <a:gd name="connsiteX13" fmla="*/ 1700784 w 2020824"/>
              <a:gd name="connsiteY13" fmla="*/ 210312 h 1152144"/>
              <a:gd name="connsiteX14" fmla="*/ 1719072 w 2020824"/>
              <a:gd name="connsiteY14" fmla="*/ 82296 h 1152144"/>
              <a:gd name="connsiteX15" fmla="*/ 1746504 w 2020824"/>
              <a:gd name="connsiteY15" fmla="*/ 9144 h 1152144"/>
              <a:gd name="connsiteX16" fmla="*/ 1883664 w 2020824"/>
              <a:gd name="connsiteY16" fmla="*/ 0 h 1152144"/>
              <a:gd name="connsiteX17" fmla="*/ 2020824 w 2020824"/>
              <a:gd name="connsiteY17" fmla="*/ 45720 h 1152144"/>
              <a:gd name="connsiteX18" fmla="*/ 2020824 w 2020824"/>
              <a:gd name="connsiteY18" fmla="*/ 950976 h 1152144"/>
              <a:gd name="connsiteX19" fmla="*/ 2011680 w 2020824"/>
              <a:gd name="connsiteY19" fmla="*/ 1069848 h 1152144"/>
              <a:gd name="connsiteX20" fmla="*/ 1755648 w 2020824"/>
              <a:gd name="connsiteY20" fmla="*/ 1143000 h 1152144"/>
              <a:gd name="connsiteX21" fmla="*/ 1417320 w 2020824"/>
              <a:gd name="connsiteY21" fmla="*/ 1152144 h 1152144"/>
              <a:gd name="connsiteX22" fmla="*/ 1033272 w 2020824"/>
              <a:gd name="connsiteY22" fmla="*/ 1143000 h 1152144"/>
              <a:gd name="connsiteX23" fmla="*/ 685800 w 2020824"/>
              <a:gd name="connsiteY23" fmla="*/ 1143000 h 1152144"/>
              <a:gd name="connsiteX24" fmla="*/ 402336 w 2020824"/>
              <a:gd name="connsiteY24" fmla="*/ 1143000 h 1152144"/>
              <a:gd name="connsiteX25" fmla="*/ 27432 w 2020824"/>
              <a:gd name="connsiteY25" fmla="*/ 1133856 h 1152144"/>
              <a:gd name="connsiteX26" fmla="*/ 0 w 2020824"/>
              <a:gd name="connsiteY26" fmla="*/ 996696 h 1152144"/>
              <a:gd name="connsiteX27" fmla="*/ 9144 w 2020824"/>
              <a:gd name="connsiteY27" fmla="*/ 777240 h 1152144"/>
              <a:gd name="connsiteX28" fmla="*/ 18288 w 2020824"/>
              <a:gd name="connsiteY28" fmla="*/ 603504 h 1152144"/>
              <a:gd name="connsiteX29" fmla="*/ 18288 w 2020824"/>
              <a:gd name="connsiteY29" fmla="*/ 429768 h 1152144"/>
              <a:gd name="connsiteX30" fmla="*/ 45720 w 2020824"/>
              <a:gd name="connsiteY30" fmla="*/ 374904 h 1152144"/>
              <a:gd name="connsiteX31" fmla="*/ 109728 w 2020824"/>
              <a:gd name="connsiteY31" fmla="*/ 374904 h 115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20824" h="1152144">
                <a:moveTo>
                  <a:pt x="109728" y="374904"/>
                </a:moveTo>
                <a:lnTo>
                  <a:pt x="393192" y="374904"/>
                </a:lnTo>
                <a:lnTo>
                  <a:pt x="548640" y="374904"/>
                </a:lnTo>
                <a:lnTo>
                  <a:pt x="621792" y="493776"/>
                </a:lnTo>
                <a:lnTo>
                  <a:pt x="621792" y="649224"/>
                </a:lnTo>
                <a:lnTo>
                  <a:pt x="594360" y="841248"/>
                </a:lnTo>
                <a:lnTo>
                  <a:pt x="694944" y="914400"/>
                </a:lnTo>
                <a:lnTo>
                  <a:pt x="996696" y="859536"/>
                </a:lnTo>
                <a:lnTo>
                  <a:pt x="1225296" y="859536"/>
                </a:lnTo>
                <a:lnTo>
                  <a:pt x="1517904" y="841248"/>
                </a:lnTo>
                <a:lnTo>
                  <a:pt x="1682496" y="813816"/>
                </a:lnTo>
                <a:lnTo>
                  <a:pt x="1764792" y="704088"/>
                </a:lnTo>
                <a:lnTo>
                  <a:pt x="1746504" y="466344"/>
                </a:lnTo>
                <a:lnTo>
                  <a:pt x="1700784" y="210312"/>
                </a:lnTo>
                <a:lnTo>
                  <a:pt x="1719072" y="82296"/>
                </a:lnTo>
                <a:lnTo>
                  <a:pt x="1746504" y="9144"/>
                </a:lnTo>
                <a:lnTo>
                  <a:pt x="1883664" y="0"/>
                </a:lnTo>
                <a:lnTo>
                  <a:pt x="2020824" y="45720"/>
                </a:lnTo>
                <a:lnTo>
                  <a:pt x="2020824" y="950976"/>
                </a:lnTo>
                <a:lnTo>
                  <a:pt x="2011680" y="1069848"/>
                </a:lnTo>
                <a:lnTo>
                  <a:pt x="1755648" y="1143000"/>
                </a:lnTo>
                <a:lnTo>
                  <a:pt x="1417320" y="1152144"/>
                </a:lnTo>
                <a:lnTo>
                  <a:pt x="1033272" y="1143000"/>
                </a:lnTo>
                <a:lnTo>
                  <a:pt x="685800" y="1143000"/>
                </a:lnTo>
                <a:lnTo>
                  <a:pt x="402336" y="1143000"/>
                </a:lnTo>
                <a:lnTo>
                  <a:pt x="27432" y="1133856"/>
                </a:lnTo>
                <a:lnTo>
                  <a:pt x="0" y="996696"/>
                </a:lnTo>
                <a:lnTo>
                  <a:pt x="9144" y="777240"/>
                </a:lnTo>
                <a:lnTo>
                  <a:pt x="18288" y="603504"/>
                </a:lnTo>
                <a:lnTo>
                  <a:pt x="18288" y="429768"/>
                </a:lnTo>
                <a:lnTo>
                  <a:pt x="45720" y="374904"/>
                </a:lnTo>
                <a:lnTo>
                  <a:pt x="109728" y="374904"/>
                </a:lnTo>
                <a:close/>
              </a:path>
            </a:pathLst>
          </a:custGeom>
          <a:solidFill>
            <a:srgbClr val="009973">
              <a:alpha val="30196"/>
            </a:srgbClr>
          </a:solidFill>
          <a:ln w="38100"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ln>
                <a:solidFill>
                  <a:schemeClr val="accent1">
                    <a:lumMod val="75000"/>
                  </a:schemeClr>
                </a:solidFill>
              </a:ln>
              <a:solidFill>
                <a:schemeClr val="accent1">
                  <a:lumMod val="40000"/>
                  <a:lumOff val="60000"/>
                </a:schemeClr>
              </a:solidFill>
            </a:endParaRPr>
          </a:p>
        </p:txBody>
      </p:sp>
      <p:sp>
        <p:nvSpPr>
          <p:cNvPr id="6" name="TextBox 5">
            <a:extLst>
              <a:ext uri="{FF2B5EF4-FFF2-40B4-BE49-F238E27FC236}">
                <a16:creationId xmlns:a16="http://schemas.microsoft.com/office/drawing/2014/main" id="{2C70847E-F9DB-494D-B864-FE6E16122326}"/>
              </a:ext>
            </a:extLst>
          </p:cNvPr>
          <p:cNvSpPr txBox="1"/>
          <p:nvPr/>
        </p:nvSpPr>
        <p:spPr>
          <a:xfrm>
            <a:off x="9631348" y="4505644"/>
            <a:ext cx="380232" cy="461665"/>
          </a:xfrm>
          <a:prstGeom prst="rect">
            <a:avLst/>
          </a:prstGeom>
          <a:noFill/>
        </p:spPr>
        <p:txBody>
          <a:bodyPr wrap="none" rtlCol="0">
            <a:spAutoFit/>
          </a:bodyPr>
          <a:lstStyle/>
          <a:p>
            <a:r>
              <a:rPr lang="en-US" dirty="0">
                <a:solidFill>
                  <a:srgbClr val="66FF33"/>
                </a:solidFill>
              </a:rPr>
              <a:t>D</a:t>
            </a:r>
          </a:p>
        </p:txBody>
      </p:sp>
      <p:sp>
        <p:nvSpPr>
          <p:cNvPr id="7" name="TextBox 6">
            <a:extLst>
              <a:ext uri="{FF2B5EF4-FFF2-40B4-BE49-F238E27FC236}">
                <a16:creationId xmlns:a16="http://schemas.microsoft.com/office/drawing/2014/main" id="{0C3BEBE5-3D23-4D93-9F89-79AAE046CEEE}"/>
              </a:ext>
            </a:extLst>
          </p:cNvPr>
          <p:cNvSpPr txBox="1"/>
          <p:nvPr/>
        </p:nvSpPr>
        <p:spPr>
          <a:xfrm>
            <a:off x="8021193" y="3511500"/>
            <a:ext cx="2494407" cy="1077218"/>
          </a:xfrm>
          <a:prstGeom prst="rect">
            <a:avLst/>
          </a:prstGeom>
          <a:noFill/>
        </p:spPr>
        <p:txBody>
          <a:bodyPr wrap="square" rtlCol="0">
            <a:spAutoFit/>
          </a:bodyPr>
          <a:lstStyle/>
          <a:p>
            <a:r>
              <a:rPr lang="en-US" sz="1600" dirty="0">
                <a:solidFill>
                  <a:srgbClr val="66FF33"/>
                </a:solidFill>
              </a:rPr>
              <a:t>Minimal removal in this area, to support both the Al Tuttle trail and the off-road trail</a:t>
            </a:r>
          </a:p>
        </p:txBody>
      </p:sp>
      <p:sp>
        <p:nvSpPr>
          <p:cNvPr id="9" name="Rectangle 8">
            <a:extLst>
              <a:ext uri="{FF2B5EF4-FFF2-40B4-BE49-F238E27FC236}">
                <a16:creationId xmlns:a16="http://schemas.microsoft.com/office/drawing/2014/main" id="{8583B883-0673-496A-AD4E-42CA6E3C7BBB}"/>
              </a:ext>
            </a:extLst>
          </p:cNvPr>
          <p:cNvSpPr/>
          <p:nvPr/>
        </p:nvSpPr>
        <p:spPr>
          <a:xfrm>
            <a:off x="771975" y="269666"/>
            <a:ext cx="3775247" cy="523220"/>
          </a:xfrm>
          <a:prstGeom prst="rect">
            <a:avLst/>
          </a:prstGeom>
        </p:spPr>
        <p:txBody>
          <a:bodyPr wrap="square">
            <a:spAutoFit/>
          </a:bodyPr>
          <a:lstStyle/>
          <a:p>
            <a:r>
              <a:rPr lang="en-US" sz="2800" dirty="0"/>
              <a:t>Malabar East</a:t>
            </a:r>
          </a:p>
        </p:txBody>
      </p:sp>
      <p:sp>
        <p:nvSpPr>
          <p:cNvPr id="10" name="TextBox 9">
            <a:extLst>
              <a:ext uri="{FF2B5EF4-FFF2-40B4-BE49-F238E27FC236}">
                <a16:creationId xmlns:a16="http://schemas.microsoft.com/office/drawing/2014/main" id="{5409D3BD-CA14-4A0D-95F7-F5F2E01E8F12}"/>
              </a:ext>
            </a:extLst>
          </p:cNvPr>
          <p:cNvSpPr txBox="1"/>
          <p:nvPr/>
        </p:nvSpPr>
        <p:spPr>
          <a:xfrm>
            <a:off x="267607" y="1165038"/>
            <a:ext cx="4904754" cy="4985980"/>
          </a:xfrm>
          <a:prstGeom prst="rect">
            <a:avLst/>
          </a:prstGeom>
          <a:noFill/>
        </p:spPr>
        <p:txBody>
          <a:bodyPr wrap="square" rtlCol="0">
            <a:spAutoFit/>
          </a:bodyPr>
          <a:lstStyle/>
          <a:p>
            <a:r>
              <a:rPr lang="en-US" dirty="0"/>
              <a:t>Malabar East Area “D”</a:t>
            </a:r>
          </a:p>
          <a:p>
            <a:pPr algn="l"/>
            <a:r>
              <a:rPr lang="en-US" sz="1400" dirty="0"/>
              <a:t>Discussion:  This is largely a palm and live oak hammock, that is probably left over from an old farm. It is a very wet area.   It provides a good trail user experience. A small amount of this could be left against the Al Tuttle Trail (A Brevard County Showcase Trail), and encompass part of the off-road trail, significantly enhancing the trail user experience with minimal affect on the </a:t>
            </a:r>
            <a:r>
              <a:rPr lang="en-US" sz="1400" dirty="0" err="1"/>
              <a:t>EELp</a:t>
            </a:r>
            <a:r>
              <a:rPr lang="en-US" sz="1400" dirty="0"/>
              <a:t> environmental goals – please see photo on next page. </a:t>
            </a:r>
          </a:p>
          <a:p>
            <a:pPr algn="l"/>
            <a:endParaRPr lang="en-US" sz="1400" dirty="0"/>
          </a:p>
          <a:p>
            <a:pPr algn="l"/>
            <a:r>
              <a:rPr lang="en-US" sz="1400" dirty="0"/>
              <a:t>Compromise:  Request minimal tree overstory removal in this area, just removal of sand pines,  for the following reasons:</a:t>
            </a:r>
          </a:p>
          <a:p>
            <a:pPr marL="342900" indent="-342900" algn="l">
              <a:buAutoNum type="arabicParenR"/>
            </a:pPr>
            <a:r>
              <a:rPr lang="en-US" sz="1400" dirty="0"/>
              <a:t>Enhance both the Al Tuttle Trail and the off-road trails by leaving a small area of woods</a:t>
            </a:r>
          </a:p>
          <a:p>
            <a:pPr marL="342900" indent="-342900" algn="l">
              <a:buAutoNum type="arabicParenR"/>
            </a:pPr>
            <a:r>
              <a:rPr lang="en-US" sz="1400" dirty="0"/>
              <a:t>This is on the very edge property of the property and will have minimal affect on the overall goals of the program – tall trees exist immediately adjacent to this location just 15’ away</a:t>
            </a:r>
          </a:p>
          <a:p>
            <a:pPr marL="342900" indent="-342900" algn="l">
              <a:buAutoNum type="arabicParenR"/>
            </a:pPr>
            <a:r>
              <a:rPr lang="en-US" sz="1400" dirty="0"/>
              <a:t>Small area overall</a:t>
            </a:r>
          </a:p>
          <a:p>
            <a:pPr marL="342900" indent="-342900" algn="l">
              <a:buAutoNum type="arabicParenR"/>
            </a:pPr>
            <a:r>
              <a:rPr lang="en-US" sz="1400" dirty="0"/>
              <a:t>Wet area that will never be prime scrub habitat</a:t>
            </a:r>
          </a:p>
        </p:txBody>
      </p:sp>
      <p:sp>
        <p:nvSpPr>
          <p:cNvPr id="11" name="TextBox 10">
            <a:extLst>
              <a:ext uri="{FF2B5EF4-FFF2-40B4-BE49-F238E27FC236}">
                <a16:creationId xmlns:a16="http://schemas.microsoft.com/office/drawing/2014/main" id="{316D4D61-3653-45C6-A484-1990265BA48D}"/>
              </a:ext>
            </a:extLst>
          </p:cNvPr>
          <p:cNvSpPr txBox="1"/>
          <p:nvPr/>
        </p:nvSpPr>
        <p:spPr>
          <a:xfrm>
            <a:off x="6839712" y="1631763"/>
            <a:ext cx="3675888" cy="1323439"/>
          </a:xfrm>
          <a:prstGeom prst="rect">
            <a:avLst/>
          </a:prstGeom>
          <a:solidFill>
            <a:schemeClr val="bg1"/>
          </a:solidFill>
          <a:ln w="57150">
            <a:solidFill>
              <a:srgbClr val="66FF33"/>
            </a:solidFill>
          </a:ln>
        </p:spPr>
        <p:txBody>
          <a:bodyPr wrap="square" rtlCol="0">
            <a:spAutoFit/>
          </a:bodyPr>
          <a:lstStyle/>
          <a:p>
            <a:r>
              <a:rPr lang="en-US" sz="1600" dirty="0">
                <a:solidFill>
                  <a:srgbClr val="C00000"/>
                </a:solidFill>
              </a:rPr>
              <a:t>We understand that this N-S trail is through prime habitat and can affect areas to both E and W, but would appreciate consideration of a few trees where appropriate</a:t>
            </a:r>
          </a:p>
        </p:txBody>
      </p:sp>
      <p:cxnSp>
        <p:nvCxnSpPr>
          <p:cNvPr id="13" name="Straight Arrow Connector 12">
            <a:extLst>
              <a:ext uri="{FF2B5EF4-FFF2-40B4-BE49-F238E27FC236}">
                <a16:creationId xmlns:a16="http://schemas.microsoft.com/office/drawing/2014/main" id="{9D9621A0-E770-4C3C-8CA9-A96E441538DE}"/>
              </a:ext>
            </a:extLst>
          </p:cNvPr>
          <p:cNvCxnSpPr/>
          <p:nvPr/>
        </p:nvCxnSpPr>
        <p:spPr bwMode="auto">
          <a:xfrm flipH="1">
            <a:off x="6419088" y="2103120"/>
            <a:ext cx="420624" cy="301752"/>
          </a:xfrm>
          <a:prstGeom prst="straightConnector1">
            <a:avLst/>
          </a:prstGeom>
          <a:noFill/>
          <a:ln w="38100" cap="flat" cmpd="sng" algn="ctr">
            <a:solidFill>
              <a:srgbClr val="66FF33"/>
            </a:solidFill>
            <a:prstDash val="solid"/>
            <a:round/>
            <a:headEnd type="none" w="med" len="med"/>
            <a:tailEnd type="triangle"/>
          </a:ln>
          <a:effectLst/>
        </p:spPr>
      </p:cxnSp>
    </p:spTree>
    <p:extLst>
      <p:ext uri="{BB962C8B-B14F-4D97-AF65-F5344CB8AC3E}">
        <p14:creationId xmlns:p14="http://schemas.microsoft.com/office/powerpoint/2010/main" val="35211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A1300D-1CF2-4BBD-849D-B6D9DA5A9DC9}"/>
              </a:ext>
            </a:extLst>
          </p:cNvPr>
          <p:cNvSpPr>
            <a:spLocks noGrp="1"/>
          </p:cNvSpPr>
          <p:nvPr>
            <p:ph type="sldNum" sz="quarter" idx="10"/>
          </p:nvPr>
        </p:nvSpPr>
        <p:spPr/>
        <p:txBody>
          <a:bodyPr/>
          <a:lstStyle/>
          <a:p>
            <a:r>
              <a:rPr lang="en-US"/>
              <a:t>Page </a:t>
            </a:r>
            <a:fld id="{572EC98D-7730-467D-BA6C-4057E06E1230}" type="slidenum">
              <a:rPr lang="en-US" smtClean="0"/>
              <a:pPr/>
              <a:t>2</a:t>
            </a:fld>
            <a:endParaRPr lang="en-US"/>
          </a:p>
        </p:txBody>
      </p:sp>
      <p:pic>
        <p:nvPicPr>
          <p:cNvPr id="3" name="Picture 2">
            <a:extLst>
              <a:ext uri="{FF2B5EF4-FFF2-40B4-BE49-F238E27FC236}">
                <a16:creationId xmlns:a16="http://schemas.microsoft.com/office/drawing/2014/main" id="{997DAC7B-BEDC-4575-81DC-BE8C33E3A41F}"/>
              </a:ext>
            </a:extLst>
          </p:cNvPr>
          <p:cNvPicPr>
            <a:picLocks noChangeAspect="1"/>
          </p:cNvPicPr>
          <p:nvPr/>
        </p:nvPicPr>
        <p:blipFill>
          <a:blip r:embed="rId2"/>
          <a:stretch>
            <a:fillRect/>
          </a:stretch>
        </p:blipFill>
        <p:spPr>
          <a:xfrm>
            <a:off x="6096000" y="25400"/>
            <a:ext cx="6140572" cy="4089400"/>
          </a:xfrm>
          <a:prstGeom prst="rect">
            <a:avLst/>
          </a:prstGeom>
        </p:spPr>
      </p:pic>
      <p:pic>
        <p:nvPicPr>
          <p:cNvPr id="4" name="Picture 3">
            <a:extLst>
              <a:ext uri="{FF2B5EF4-FFF2-40B4-BE49-F238E27FC236}">
                <a16:creationId xmlns:a16="http://schemas.microsoft.com/office/drawing/2014/main" id="{805401D9-37CB-4B26-B68F-27012884717A}"/>
              </a:ext>
            </a:extLst>
          </p:cNvPr>
          <p:cNvPicPr>
            <a:picLocks noChangeAspect="1"/>
          </p:cNvPicPr>
          <p:nvPr/>
        </p:nvPicPr>
        <p:blipFill>
          <a:blip r:embed="rId3"/>
          <a:stretch>
            <a:fillRect/>
          </a:stretch>
        </p:blipFill>
        <p:spPr>
          <a:xfrm>
            <a:off x="619753" y="2343520"/>
            <a:ext cx="5214310" cy="4192218"/>
          </a:xfrm>
          <a:prstGeom prst="rect">
            <a:avLst/>
          </a:prstGeom>
        </p:spPr>
      </p:pic>
      <p:pic>
        <p:nvPicPr>
          <p:cNvPr id="5" name="Picture 4">
            <a:extLst>
              <a:ext uri="{FF2B5EF4-FFF2-40B4-BE49-F238E27FC236}">
                <a16:creationId xmlns:a16="http://schemas.microsoft.com/office/drawing/2014/main" id="{12EE723D-9A24-4AA4-BD32-58BB9C061700}"/>
              </a:ext>
            </a:extLst>
          </p:cNvPr>
          <p:cNvPicPr>
            <a:picLocks noChangeAspect="1"/>
          </p:cNvPicPr>
          <p:nvPr/>
        </p:nvPicPr>
        <p:blipFill>
          <a:blip r:embed="rId4"/>
          <a:stretch>
            <a:fillRect/>
          </a:stretch>
        </p:blipFill>
        <p:spPr>
          <a:xfrm>
            <a:off x="6804913" y="4180664"/>
            <a:ext cx="4167888" cy="2355074"/>
          </a:xfrm>
          <a:prstGeom prst="rect">
            <a:avLst/>
          </a:prstGeom>
        </p:spPr>
      </p:pic>
      <p:sp>
        <p:nvSpPr>
          <p:cNvPr id="6" name="TextBox 5">
            <a:extLst>
              <a:ext uri="{FF2B5EF4-FFF2-40B4-BE49-F238E27FC236}">
                <a16:creationId xmlns:a16="http://schemas.microsoft.com/office/drawing/2014/main" id="{60468C6D-BE58-41EE-8947-673F19F7B731}"/>
              </a:ext>
            </a:extLst>
          </p:cNvPr>
          <p:cNvSpPr txBox="1"/>
          <p:nvPr/>
        </p:nvSpPr>
        <p:spPr>
          <a:xfrm>
            <a:off x="335827" y="25400"/>
            <a:ext cx="5236298" cy="2308324"/>
          </a:xfrm>
          <a:prstGeom prst="rect">
            <a:avLst/>
          </a:prstGeom>
          <a:noFill/>
        </p:spPr>
        <p:txBody>
          <a:bodyPr wrap="square" rtlCol="0">
            <a:spAutoFit/>
          </a:bodyPr>
          <a:lstStyle/>
          <a:p>
            <a:r>
              <a:rPr lang="en-US" dirty="0"/>
              <a:t>EEL Program Trail Count for Malabar Scrub Sanctuary from June 2016 (summary)</a:t>
            </a:r>
          </a:p>
          <a:p>
            <a:r>
              <a:rPr lang="en-US" sz="1800" dirty="0">
                <a:solidFill>
                  <a:srgbClr val="C00000"/>
                </a:solidFill>
              </a:rPr>
              <a:t>Estimate is trail usage has more than doubled since that time – this is a VERY important trail property for Brevard County and an excellent urban forest</a:t>
            </a:r>
          </a:p>
        </p:txBody>
      </p:sp>
    </p:spTree>
    <p:extLst>
      <p:ext uri="{BB962C8B-B14F-4D97-AF65-F5344CB8AC3E}">
        <p14:creationId xmlns:p14="http://schemas.microsoft.com/office/powerpoint/2010/main" val="260949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6D650-8EBB-4DA1-ACCE-D662CAB5B38E}"/>
              </a:ext>
            </a:extLst>
          </p:cNvPr>
          <p:cNvSpPr>
            <a:spLocks noGrp="1"/>
          </p:cNvSpPr>
          <p:nvPr>
            <p:ph type="sldNum" sz="quarter" idx="10"/>
          </p:nvPr>
        </p:nvSpPr>
        <p:spPr/>
        <p:txBody>
          <a:bodyPr/>
          <a:lstStyle/>
          <a:p>
            <a:r>
              <a:rPr lang="en-US"/>
              <a:t>Page </a:t>
            </a:r>
            <a:fld id="{572EC98D-7730-467D-BA6C-4057E06E1230}" type="slidenum">
              <a:rPr lang="en-US" smtClean="0"/>
              <a:pPr/>
              <a:t>20</a:t>
            </a:fld>
            <a:endParaRPr lang="en-US"/>
          </a:p>
        </p:txBody>
      </p:sp>
      <p:pic>
        <p:nvPicPr>
          <p:cNvPr id="4" name="Picture 3">
            <a:extLst>
              <a:ext uri="{FF2B5EF4-FFF2-40B4-BE49-F238E27FC236}">
                <a16:creationId xmlns:a16="http://schemas.microsoft.com/office/drawing/2014/main" id="{FEF68EDF-5E3A-4FBE-8AF8-37E8ED1646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3082" y="377825"/>
            <a:ext cx="8136467" cy="6102350"/>
          </a:xfrm>
          <a:prstGeom prst="rect">
            <a:avLst/>
          </a:prstGeom>
        </p:spPr>
      </p:pic>
      <p:sp>
        <p:nvSpPr>
          <p:cNvPr id="5" name="Rectangle 4">
            <a:extLst>
              <a:ext uri="{FF2B5EF4-FFF2-40B4-BE49-F238E27FC236}">
                <a16:creationId xmlns:a16="http://schemas.microsoft.com/office/drawing/2014/main" id="{78591CCE-7B07-413B-B7E2-C1EEF0D8AD44}"/>
              </a:ext>
            </a:extLst>
          </p:cNvPr>
          <p:cNvSpPr/>
          <p:nvPr/>
        </p:nvSpPr>
        <p:spPr>
          <a:xfrm>
            <a:off x="0" y="237412"/>
            <a:ext cx="3775247" cy="523220"/>
          </a:xfrm>
          <a:prstGeom prst="rect">
            <a:avLst/>
          </a:prstGeom>
        </p:spPr>
        <p:txBody>
          <a:bodyPr wrap="square">
            <a:spAutoFit/>
          </a:bodyPr>
          <a:lstStyle/>
          <a:p>
            <a:r>
              <a:rPr lang="en-US" sz="2800" dirty="0"/>
              <a:t>Malabar East</a:t>
            </a:r>
          </a:p>
        </p:txBody>
      </p:sp>
      <p:sp>
        <p:nvSpPr>
          <p:cNvPr id="6" name="TextBox 5">
            <a:extLst>
              <a:ext uri="{FF2B5EF4-FFF2-40B4-BE49-F238E27FC236}">
                <a16:creationId xmlns:a16="http://schemas.microsoft.com/office/drawing/2014/main" id="{5B2E9A47-BE4A-460E-A212-0460DA859B44}"/>
              </a:ext>
            </a:extLst>
          </p:cNvPr>
          <p:cNvSpPr txBox="1"/>
          <p:nvPr/>
        </p:nvSpPr>
        <p:spPr>
          <a:xfrm>
            <a:off x="172357" y="1716307"/>
            <a:ext cx="3085193" cy="3200876"/>
          </a:xfrm>
          <a:prstGeom prst="rect">
            <a:avLst/>
          </a:prstGeom>
          <a:noFill/>
        </p:spPr>
        <p:txBody>
          <a:bodyPr wrap="square" rtlCol="0">
            <a:spAutoFit/>
          </a:bodyPr>
          <a:lstStyle/>
          <a:p>
            <a:r>
              <a:rPr lang="en-US" dirty="0"/>
              <a:t>Malabar East Area “D”</a:t>
            </a:r>
          </a:p>
          <a:p>
            <a:pPr algn="l"/>
            <a:r>
              <a:rPr lang="en-US" sz="1400" dirty="0"/>
              <a:t>Discussion:  The Al Tuttle Trail is a  Brevard County Showcase project</a:t>
            </a:r>
          </a:p>
          <a:p>
            <a:pPr algn="l"/>
            <a:endParaRPr lang="en-US" sz="1400" dirty="0"/>
          </a:p>
          <a:p>
            <a:pPr algn="l"/>
            <a:r>
              <a:rPr lang="en-US" sz="1400" dirty="0"/>
              <a:t>There are very tall trees on private property, immediately adjacent to the trail to the S</a:t>
            </a:r>
          </a:p>
          <a:p>
            <a:pPr algn="l"/>
            <a:endParaRPr lang="en-US" sz="1400" dirty="0"/>
          </a:p>
          <a:p>
            <a:pPr algn="l"/>
            <a:r>
              <a:rPr lang="en-US" sz="1400" dirty="0"/>
              <a:t>Request the </a:t>
            </a:r>
            <a:r>
              <a:rPr lang="en-US" sz="1400" dirty="0" err="1"/>
              <a:t>EELp</a:t>
            </a:r>
            <a:r>
              <a:rPr lang="en-US" sz="1400" dirty="0"/>
              <a:t> leave ~25’ of trees next to trail to give the illusion of being in the woods, and improve the trail user experience.</a:t>
            </a:r>
          </a:p>
        </p:txBody>
      </p:sp>
    </p:spTree>
    <p:extLst>
      <p:ext uri="{BB962C8B-B14F-4D97-AF65-F5344CB8AC3E}">
        <p14:creationId xmlns:p14="http://schemas.microsoft.com/office/powerpoint/2010/main" val="144101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9C4512-1A9C-4E8D-8BB5-D7EC96B74AD1}"/>
              </a:ext>
            </a:extLst>
          </p:cNvPr>
          <p:cNvSpPr>
            <a:spLocks noGrp="1"/>
          </p:cNvSpPr>
          <p:nvPr>
            <p:ph type="sldNum" sz="quarter" idx="10"/>
          </p:nvPr>
        </p:nvSpPr>
        <p:spPr/>
        <p:txBody>
          <a:bodyPr/>
          <a:lstStyle/>
          <a:p>
            <a:r>
              <a:rPr lang="en-US"/>
              <a:t>Page </a:t>
            </a:r>
            <a:fld id="{572EC98D-7730-467D-BA6C-4057E06E1230}" type="slidenum">
              <a:rPr lang="en-US" smtClean="0"/>
              <a:pPr/>
              <a:t>21</a:t>
            </a:fld>
            <a:endParaRPr lang="en-US"/>
          </a:p>
        </p:txBody>
      </p:sp>
      <p:pic>
        <p:nvPicPr>
          <p:cNvPr id="3" name="Picture 2">
            <a:extLst>
              <a:ext uri="{FF2B5EF4-FFF2-40B4-BE49-F238E27FC236}">
                <a16:creationId xmlns:a16="http://schemas.microsoft.com/office/drawing/2014/main" id="{5DEA721B-F62E-4015-907C-B991882C5AE8}"/>
              </a:ext>
            </a:extLst>
          </p:cNvPr>
          <p:cNvPicPr>
            <a:picLocks noChangeAspect="1"/>
          </p:cNvPicPr>
          <p:nvPr/>
        </p:nvPicPr>
        <p:blipFill>
          <a:blip r:embed="rId2"/>
          <a:stretch>
            <a:fillRect/>
          </a:stretch>
        </p:blipFill>
        <p:spPr>
          <a:xfrm>
            <a:off x="5764029" y="399482"/>
            <a:ext cx="6179457" cy="5466852"/>
          </a:xfrm>
          <a:prstGeom prst="rect">
            <a:avLst/>
          </a:prstGeom>
        </p:spPr>
      </p:pic>
      <p:sp>
        <p:nvSpPr>
          <p:cNvPr id="5" name="TextBox 4">
            <a:extLst>
              <a:ext uri="{FF2B5EF4-FFF2-40B4-BE49-F238E27FC236}">
                <a16:creationId xmlns:a16="http://schemas.microsoft.com/office/drawing/2014/main" id="{A22E7F15-E1DF-42D3-A5DE-28BCCA259E44}"/>
              </a:ext>
            </a:extLst>
          </p:cNvPr>
          <p:cNvSpPr txBox="1"/>
          <p:nvPr/>
        </p:nvSpPr>
        <p:spPr>
          <a:xfrm>
            <a:off x="9875066" y="3104030"/>
            <a:ext cx="399318" cy="461665"/>
          </a:xfrm>
          <a:prstGeom prst="rect">
            <a:avLst/>
          </a:prstGeom>
          <a:noFill/>
        </p:spPr>
        <p:txBody>
          <a:bodyPr wrap="square" rtlCol="0">
            <a:spAutoFit/>
          </a:bodyPr>
          <a:lstStyle/>
          <a:p>
            <a:r>
              <a:rPr lang="en-US" dirty="0">
                <a:solidFill>
                  <a:srgbClr val="66FF33"/>
                </a:solidFill>
              </a:rPr>
              <a:t>E</a:t>
            </a:r>
          </a:p>
        </p:txBody>
      </p:sp>
      <p:sp>
        <p:nvSpPr>
          <p:cNvPr id="6" name="TextBox 5">
            <a:extLst>
              <a:ext uri="{FF2B5EF4-FFF2-40B4-BE49-F238E27FC236}">
                <a16:creationId xmlns:a16="http://schemas.microsoft.com/office/drawing/2014/main" id="{B65F41F4-BB3E-4AA4-B371-8B8D8A8D697E}"/>
              </a:ext>
            </a:extLst>
          </p:cNvPr>
          <p:cNvSpPr txBox="1"/>
          <p:nvPr/>
        </p:nvSpPr>
        <p:spPr>
          <a:xfrm>
            <a:off x="8982880" y="2022458"/>
            <a:ext cx="2494407" cy="1077218"/>
          </a:xfrm>
          <a:prstGeom prst="rect">
            <a:avLst/>
          </a:prstGeom>
          <a:noFill/>
        </p:spPr>
        <p:txBody>
          <a:bodyPr wrap="square" rtlCol="0">
            <a:spAutoFit/>
          </a:bodyPr>
          <a:lstStyle/>
          <a:p>
            <a:r>
              <a:rPr lang="en-US" sz="1600" dirty="0">
                <a:solidFill>
                  <a:srgbClr val="66FF33"/>
                </a:solidFill>
              </a:rPr>
              <a:t>Keep this massive Oak hammock as simply a beautiful spot used by many </a:t>
            </a:r>
          </a:p>
        </p:txBody>
      </p:sp>
      <p:sp>
        <p:nvSpPr>
          <p:cNvPr id="7" name="Rectangle 6">
            <a:extLst>
              <a:ext uri="{FF2B5EF4-FFF2-40B4-BE49-F238E27FC236}">
                <a16:creationId xmlns:a16="http://schemas.microsoft.com/office/drawing/2014/main" id="{EB537BEB-C90C-444C-8D1D-CC6AF5E8975C}"/>
              </a:ext>
            </a:extLst>
          </p:cNvPr>
          <p:cNvSpPr/>
          <p:nvPr/>
        </p:nvSpPr>
        <p:spPr>
          <a:xfrm>
            <a:off x="727051" y="10876"/>
            <a:ext cx="3775247" cy="523220"/>
          </a:xfrm>
          <a:prstGeom prst="rect">
            <a:avLst/>
          </a:prstGeom>
        </p:spPr>
        <p:txBody>
          <a:bodyPr wrap="square">
            <a:spAutoFit/>
          </a:bodyPr>
          <a:lstStyle/>
          <a:p>
            <a:r>
              <a:rPr lang="en-US" sz="2800" dirty="0"/>
              <a:t>Malabar East</a:t>
            </a:r>
          </a:p>
        </p:txBody>
      </p:sp>
      <p:sp>
        <p:nvSpPr>
          <p:cNvPr id="8" name="TextBox 7">
            <a:extLst>
              <a:ext uri="{FF2B5EF4-FFF2-40B4-BE49-F238E27FC236}">
                <a16:creationId xmlns:a16="http://schemas.microsoft.com/office/drawing/2014/main" id="{5902E3DC-B996-4958-9614-37CF3EE3FD9B}"/>
              </a:ext>
            </a:extLst>
          </p:cNvPr>
          <p:cNvSpPr txBox="1"/>
          <p:nvPr/>
        </p:nvSpPr>
        <p:spPr>
          <a:xfrm>
            <a:off x="265076" y="534096"/>
            <a:ext cx="5189808" cy="6063198"/>
          </a:xfrm>
          <a:prstGeom prst="rect">
            <a:avLst/>
          </a:prstGeom>
          <a:noFill/>
        </p:spPr>
        <p:txBody>
          <a:bodyPr wrap="square" rtlCol="0">
            <a:spAutoFit/>
          </a:bodyPr>
          <a:lstStyle/>
          <a:p>
            <a:r>
              <a:rPr lang="en-US" dirty="0"/>
              <a:t>Malabar East Area “E” </a:t>
            </a:r>
          </a:p>
          <a:p>
            <a:r>
              <a:rPr lang="en-US" sz="1400" dirty="0"/>
              <a:t>Discussion:  This is a very large Scrub Oak hammock left as part of the original 2001 restoration compromise.  It was specifically left not for trail users, but as a focal point of the main EEL sanctuary entrance, and also enhances the adjacent Malabar Park. Many, many people use this area. Wedding pictures are taken here, bridal showers, pregnancy pictures, trail uses.  </a:t>
            </a:r>
          </a:p>
          <a:p>
            <a:pPr algn="l"/>
            <a:endParaRPr lang="en-US" sz="1400" dirty="0"/>
          </a:p>
          <a:p>
            <a:pPr algn="l"/>
            <a:r>
              <a:rPr lang="en-US" sz="1400" dirty="0"/>
              <a:t>Compromise:  Request no removal of Scrub Oaks in this area, just removal of sand pines,  and possibly tall pine trees, for the following reasons:</a:t>
            </a:r>
          </a:p>
          <a:p>
            <a:pPr marL="342900" indent="-342900" algn="l">
              <a:buAutoNum type="arabicParenR"/>
            </a:pPr>
            <a:r>
              <a:rPr lang="en-US" sz="1400" dirty="0"/>
              <a:t>This is the Sanctuary main entrance.  This is the highlight of the sanctuary.   Most trail walkers walk only ~100 yards, and this area gives them an enchanting experience</a:t>
            </a:r>
          </a:p>
          <a:p>
            <a:pPr marL="342900" indent="-342900" algn="l">
              <a:buAutoNum type="arabicParenR"/>
            </a:pPr>
            <a:r>
              <a:rPr lang="en-US" sz="1400" dirty="0"/>
              <a:t>Used by many people besides trail users</a:t>
            </a:r>
          </a:p>
          <a:p>
            <a:pPr marL="342900" indent="-342900" algn="l">
              <a:buAutoNum type="arabicParenR"/>
            </a:pPr>
            <a:r>
              <a:rPr lang="en-US" sz="1400" dirty="0"/>
              <a:t>Very Small area overall</a:t>
            </a:r>
          </a:p>
          <a:p>
            <a:pPr marL="342900" indent="-342900" algn="l">
              <a:buAutoNum type="arabicParenR"/>
            </a:pPr>
            <a:r>
              <a:rPr lang="en-US" sz="1400" dirty="0"/>
              <a:t>Part of the original 2001 compromise</a:t>
            </a:r>
          </a:p>
          <a:p>
            <a:pPr marL="342900" indent="-342900" algn="l">
              <a:buAutoNum type="arabicParenR"/>
            </a:pPr>
            <a:r>
              <a:rPr lang="en-US" sz="1400" dirty="0"/>
              <a:t>On the property boundary.  Not a huge affect to environmental goals.  This complex area already has screening trees within 400’ to both the E and S. </a:t>
            </a:r>
          </a:p>
          <a:p>
            <a:pPr marL="342900" indent="-342900" algn="l">
              <a:buAutoNum type="arabicParenR"/>
            </a:pPr>
            <a:r>
              <a:rPr lang="en-US" sz="1400" dirty="0"/>
              <a:t>Enhances the adjacent Malabar Park</a:t>
            </a:r>
          </a:p>
          <a:p>
            <a:pPr marL="342900" indent="-342900" algn="l">
              <a:buAutoNum type="arabicParenR"/>
            </a:pPr>
            <a:r>
              <a:rPr lang="en-US" sz="1400" dirty="0"/>
              <a:t>Best area to view various woodpeckers</a:t>
            </a:r>
          </a:p>
          <a:p>
            <a:pPr marL="342900" indent="-342900" algn="l">
              <a:buAutoNum type="arabicParenR"/>
            </a:pPr>
            <a:r>
              <a:rPr lang="en-US" sz="1400" dirty="0"/>
              <a:t>Scrub Jays often seen on the N part of this area, under the oak canopy</a:t>
            </a:r>
          </a:p>
          <a:p>
            <a:pPr marL="342900" indent="-342900" algn="l">
              <a:buAutoNum type="arabicParenR"/>
            </a:pPr>
            <a:r>
              <a:rPr lang="en-US" sz="1400" dirty="0"/>
              <a:t>This is the signature area of Malabar East </a:t>
            </a:r>
          </a:p>
        </p:txBody>
      </p:sp>
      <p:sp>
        <p:nvSpPr>
          <p:cNvPr id="11" name="Freeform: Shape 10">
            <a:extLst>
              <a:ext uri="{FF2B5EF4-FFF2-40B4-BE49-F238E27FC236}">
                <a16:creationId xmlns:a16="http://schemas.microsoft.com/office/drawing/2014/main" id="{843D4072-A232-40D7-99AF-6D7DD13279E3}"/>
              </a:ext>
            </a:extLst>
          </p:cNvPr>
          <p:cNvSpPr/>
          <p:nvPr/>
        </p:nvSpPr>
        <p:spPr bwMode="auto">
          <a:xfrm>
            <a:off x="9025128" y="2980944"/>
            <a:ext cx="1207008" cy="1865376"/>
          </a:xfrm>
          <a:custGeom>
            <a:avLst/>
            <a:gdLst>
              <a:gd name="connsiteX0" fmla="*/ 36576 w 1207008"/>
              <a:gd name="connsiteY0" fmla="*/ 0 h 1865376"/>
              <a:gd name="connsiteX1" fmla="*/ 246888 w 1207008"/>
              <a:gd name="connsiteY1" fmla="*/ 91440 h 1865376"/>
              <a:gd name="connsiteX2" fmla="*/ 521208 w 1207008"/>
              <a:gd name="connsiteY2" fmla="*/ 100584 h 1865376"/>
              <a:gd name="connsiteX3" fmla="*/ 758952 w 1207008"/>
              <a:gd name="connsiteY3" fmla="*/ 100584 h 1865376"/>
              <a:gd name="connsiteX4" fmla="*/ 868680 w 1207008"/>
              <a:gd name="connsiteY4" fmla="*/ 201168 h 1865376"/>
              <a:gd name="connsiteX5" fmla="*/ 868680 w 1207008"/>
              <a:gd name="connsiteY5" fmla="*/ 365760 h 1865376"/>
              <a:gd name="connsiteX6" fmla="*/ 896112 w 1207008"/>
              <a:gd name="connsiteY6" fmla="*/ 557784 h 1865376"/>
              <a:gd name="connsiteX7" fmla="*/ 905256 w 1207008"/>
              <a:gd name="connsiteY7" fmla="*/ 704088 h 1865376"/>
              <a:gd name="connsiteX8" fmla="*/ 950976 w 1207008"/>
              <a:gd name="connsiteY8" fmla="*/ 850392 h 1865376"/>
              <a:gd name="connsiteX9" fmla="*/ 1033272 w 1207008"/>
              <a:gd name="connsiteY9" fmla="*/ 923544 h 1865376"/>
              <a:gd name="connsiteX10" fmla="*/ 1106424 w 1207008"/>
              <a:gd name="connsiteY10" fmla="*/ 969264 h 1865376"/>
              <a:gd name="connsiteX11" fmla="*/ 1179576 w 1207008"/>
              <a:gd name="connsiteY11" fmla="*/ 1088136 h 1865376"/>
              <a:gd name="connsiteX12" fmla="*/ 1197864 w 1207008"/>
              <a:gd name="connsiteY12" fmla="*/ 1252728 h 1865376"/>
              <a:gd name="connsiteX13" fmla="*/ 1207008 w 1207008"/>
              <a:gd name="connsiteY13" fmla="*/ 1408176 h 1865376"/>
              <a:gd name="connsiteX14" fmla="*/ 1188720 w 1207008"/>
              <a:gd name="connsiteY14" fmla="*/ 1527048 h 1865376"/>
              <a:gd name="connsiteX15" fmla="*/ 1179576 w 1207008"/>
              <a:gd name="connsiteY15" fmla="*/ 1645920 h 1865376"/>
              <a:gd name="connsiteX16" fmla="*/ 1133856 w 1207008"/>
              <a:gd name="connsiteY16" fmla="*/ 1819656 h 1865376"/>
              <a:gd name="connsiteX17" fmla="*/ 932688 w 1207008"/>
              <a:gd name="connsiteY17" fmla="*/ 1865376 h 1865376"/>
              <a:gd name="connsiteX18" fmla="*/ 640080 w 1207008"/>
              <a:gd name="connsiteY18" fmla="*/ 1792224 h 1865376"/>
              <a:gd name="connsiteX19" fmla="*/ 539496 w 1207008"/>
              <a:gd name="connsiteY19" fmla="*/ 1819656 h 1865376"/>
              <a:gd name="connsiteX20" fmla="*/ 420624 w 1207008"/>
              <a:gd name="connsiteY20" fmla="*/ 1673352 h 1865376"/>
              <a:gd name="connsiteX21" fmla="*/ 438912 w 1207008"/>
              <a:gd name="connsiteY21" fmla="*/ 1554480 h 1865376"/>
              <a:gd name="connsiteX22" fmla="*/ 384048 w 1207008"/>
              <a:gd name="connsiteY22" fmla="*/ 1435608 h 1865376"/>
              <a:gd name="connsiteX23" fmla="*/ 329184 w 1207008"/>
              <a:gd name="connsiteY23" fmla="*/ 1216152 h 1865376"/>
              <a:gd name="connsiteX24" fmla="*/ 210312 w 1207008"/>
              <a:gd name="connsiteY24" fmla="*/ 1115568 h 1865376"/>
              <a:gd name="connsiteX25" fmla="*/ 9144 w 1207008"/>
              <a:gd name="connsiteY25" fmla="*/ 1042416 h 1865376"/>
              <a:gd name="connsiteX26" fmla="*/ 0 w 1207008"/>
              <a:gd name="connsiteY26" fmla="*/ 54864 h 1865376"/>
              <a:gd name="connsiteX27" fmla="*/ 36576 w 1207008"/>
              <a:gd name="connsiteY27" fmla="*/ 0 h 18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07008" h="1865376">
                <a:moveTo>
                  <a:pt x="36576" y="0"/>
                </a:moveTo>
                <a:lnTo>
                  <a:pt x="246888" y="91440"/>
                </a:lnTo>
                <a:lnTo>
                  <a:pt x="521208" y="100584"/>
                </a:lnTo>
                <a:lnTo>
                  <a:pt x="758952" y="100584"/>
                </a:lnTo>
                <a:lnTo>
                  <a:pt x="868680" y="201168"/>
                </a:lnTo>
                <a:lnTo>
                  <a:pt x="868680" y="365760"/>
                </a:lnTo>
                <a:lnTo>
                  <a:pt x="896112" y="557784"/>
                </a:lnTo>
                <a:lnTo>
                  <a:pt x="905256" y="704088"/>
                </a:lnTo>
                <a:lnTo>
                  <a:pt x="950976" y="850392"/>
                </a:lnTo>
                <a:cubicBezTo>
                  <a:pt x="1021530" y="910867"/>
                  <a:pt x="995113" y="885385"/>
                  <a:pt x="1033272" y="923544"/>
                </a:cubicBezTo>
                <a:lnTo>
                  <a:pt x="1106424" y="969264"/>
                </a:lnTo>
                <a:lnTo>
                  <a:pt x="1179576" y="1088136"/>
                </a:lnTo>
                <a:lnTo>
                  <a:pt x="1197864" y="1252728"/>
                </a:lnTo>
                <a:lnTo>
                  <a:pt x="1207008" y="1408176"/>
                </a:lnTo>
                <a:lnTo>
                  <a:pt x="1188720" y="1527048"/>
                </a:lnTo>
                <a:lnTo>
                  <a:pt x="1179576" y="1645920"/>
                </a:lnTo>
                <a:lnTo>
                  <a:pt x="1133856" y="1819656"/>
                </a:lnTo>
                <a:lnTo>
                  <a:pt x="932688" y="1865376"/>
                </a:lnTo>
                <a:lnTo>
                  <a:pt x="640080" y="1792224"/>
                </a:lnTo>
                <a:lnTo>
                  <a:pt x="539496" y="1819656"/>
                </a:lnTo>
                <a:lnTo>
                  <a:pt x="420624" y="1673352"/>
                </a:lnTo>
                <a:lnTo>
                  <a:pt x="438912" y="1554480"/>
                </a:lnTo>
                <a:lnTo>
                  <a:pt x="384048" y="1435608"/>
                </a:lnTo>
                <a:lnTo>
                  <a:pt x="329184" y="1216152"/>
                </a:lnTo>
                <a:lnTo>
                  <a:pt x="210312" y="1115568"/>
                </a:lnTo>
                <a:lnTo>
                  <a:pt x="9144" y="1042416"/>
                </a:lnTo>
                <a:lnTo>
                  <a:pt x="0" y="54864"/>
                </a:lnTo>
                <a:lnTo>
                  <a:pt x="36576" y="0"/>
                </a:lnTo>
                <a:close/>
              </a:path>
            </a:pathLst>
          </a:custGeom>
          <a:solidFill>
            <a:srgbClr val="009973">
              <a:alpha val="30196"/>
            </a:srgbClr>
          </a:solidFill>
          <a:ln w="38100"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ln>
                <a:solidFill>
                  <a:schemeClr val="accent1">
                    <a:lumMod val="75000"/>
                  </a:schemeClr>
                </a:solidFill>
              </a:ln>
              <a:solidFill>
                <a:schemeClr val="accent1">
                  <a:lumMod val="40000"/>
                  <a:lumOff val="60000"/>
                </a:schemeClr>
              </a:solidFill>
            </a:endParaRPr>
          </a:p>
        </p:txBody>
      </p:sp>
    </p:spTree>
    <p:extLst>
      <p:ext uri="{BB962C8B-B14F-4D97-AF65-F5344CB8AC3E}">
        <p14:creationId xmlns:p14="http://schemas.microsoft.com/office/powerpoint/2010/main" val="1959181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9C4512-1A9C-4E8D-8BB5-D7EC96B74AD1}"/>
              </a:ext>
            </a:extLst>
          </p:cNvPr>
          <p:cNvSpPr>
            <a:spLocks noGrp="1"/>
          </p:cNvSpPr>
          <p:nvPr>
            <p:ph type="sldNum" sz="quarter" idx="10"/>
          </p:nvPr>
        </p:nvSpPr>
        <p:spPr/>
        <p:txBody>
          <a:bodyPr/>
          <a:lstStyle/>
          <a:p>
            <a:r>
              <a:rPr lang="en-US"/>
              <a:t>Page </a:t>
            </a:r>
            <a:fld id="{572EC98D-7730-467D-BA6C-4057E06E1230}" type="slidenum">
              <a:rPr lang="en-US" smtClean="0"/>
              <a:pPr/>
              <a:t>22</a:t>
            </a:fld>
            <a:endParaRPr lang="en-US"/>
          </a:p>
        </p:txBody>
      </p:sp>
      <p:pic>
        <p:nvPicPr>
          <p:cNvPr id="3" name="Picture 2">
            <a:extLst>
              <a:ext uri="{FF2B5EF4-FFF2-40B4-BE49-F238E27FC236}">
                <a16:creationId xmlns:a16="http://schemas.microsoft.com/office/drawing/2014/main" id="{5DEA721B-F62E-4015-907C-B991882C5AE8}"/>
              </a:ext>
            </a:extLst>
          </p:cNvPr>
          <p:cNvPicPr>
            <a:picLocks noChangeAspect="1"/>
          </p:cNvPicPr>
          <p:nvPr/>
        </p:nvPicPr>
        <p:blipFill>
          <a:blip r:embed="rId2"/>
          <a:stretch>
            <a:fillRect/>
          </a:stretch>
        </p:blipFill>
        <p:spPr>
          <a:xfrm>
            <a:off x="5764029" y="399482"/>
            <a:ext cx="6179457" cy="5466852"/>
          </a:xfrm>
          <a:prstGeom prst="rect">
            <a:avLst/>
          </a:prstGeom>
        </p:spPr>
      </p:pic>
      <p:sp>
        <p:nvSpPr>
          <p:cNvPr id="5" name="TextBox 4">
            <a:extLst>
              <a:ext uri="{FF2B5EF4-FFF2-40B4-BE49-F238E27FC236}">
                <a16:creationId xmlns:a16="http://schemas.microsoft.com/office/drawing/2014/main" id="{A22E7F15-E1DF-42D3-A5DE-28BCCA259E44}"/>
              </a:ext>
            </a:extLst>
          </p:cNvPr>
          <p:cNvSpPr txBox="1"/>
          <p:nvPr/>
        </p:nvSpPr>
        <p:spPr>
          <a:xfrm>
            <a:off x="7790234" y="611039"/>
            <a:ext cx="399318" cy="461665"/>
          </a:xfrm>
          <a:prstGeom prst="rect">
            <a:avLst/>
          </a:prstGeom>
          <a:noFill/>
        </p:spPr>
        <p:txBody>
          <a:bodyPr wrap="square" rtlCol="0">
            <a:spAutoFit/>
          </a:bodyPr>
          <a:lstStyle/>
          <a:p>
            <a:r>
              <a:rPr lang="en-US" dirty="0">
                <a:solidFill>
                  <a:srgbClr val="66FF33"/>
                </a:solidFill>
              </a:rPr>
              <a:t>F</a:t>
            </a:r>
          </a:p>
        </p:txBody>
      </p:sp>
      <p:sp>
        <p:nvSpPr>
          <p:cNvPr id="6" name="TextBox 5">
            <a:extLst>
              <a:ext uri="{FF2B5EF4-FFF2-40B4-BE49-F238E27FC236}">
                <a16:creationId xmlns:a16="http://schemas.microsoft.com/office/drawing/2014/main" id="{B65F41F4-BB3E-4AA4-B371-8B8D8A8D697E}"/>
              </a:ext>
            </a:extLst>
          </p:cNvPr>
          <p:cNvSpPr txBox="1"/>
          <p:nvPr/>
        </p:nvSpPr>
        <p:spPr>
          <a:xfrm>
            <a:off x="5842003" y="3179147"/>
            <a:ext cx="1406046" cy="584775"/>
          </a:xfrm>
          <a:prstGeom prst="rect">
            <a:avLst/>
          </a:prstGeom>
          <a:noFill/>
        </p:spPr>
        <p:txBody>
          <a:bodyPr wrap="square" rtlCol="0">
            <a:spAutoFit/>
          </a:bodyPr>
          <a:lstStyle/>
          <a:p>
            <a:r>
              <a:rPr lang="en-US" sz="1600" dirty="0">
                <a:solidFill>
                  <a:srgbClr val="66FF33"/>
                </a:solidFill>
              </a:rPr>
              <a:t>VERY</a:t>
            </a:r>
          </a:p>
          <a:p>
            <a:r>
              <a:rPr lang="en-US" sz="1600" dirty="0">
                <a:solidFill>
                  <a:srgbClr val="66FF33"/>
                </a:solidFill>
              </a:rPr>
              <a:t> wet</a:t>
            </a:r>
          </a:p>
        </p:txBody>
      </p:sp>
      <p:sp>
        <p:nvSpPr>
          <p:cNvPr id="7" name="Rectangle 6">
            <a:extLst>
              <a:ext uri="{FF2B5EF4-FFF2-40B4-BE49-F238E27FC236}">
                <a16:creationId xmlns:a16="http://schemas.microsoft.com/office/drawing/2014/main" id="{EB537BEB-C90C-444C-8D1D-CC6AF5E8975C}"/>
              </a:ext>
            </a:extLst>
          </p:cNvPr>
          <p:cNvSpPr/>
          <p:nvPr/>
        </p:nvSpPr>
        <p:spPr>
          <a:xfrm>
            <a:off x="632160" y="137872"/>
            <a:ext cx="3775247" cy="523220"/>
          </a:xfrm>
          <a:prstGeom prst="rect">
            <a:avLst/>
          </a:prstGeom>
        </p:spPr>
        <p:txBody>
          <a:bodyPr wrap="square">
            <a:spAutoFit/>
          </a:bodyPr>
          <a:lstStyle/>
          <a:p>
            <a:r>
              <a:rPr lang="en-US" sz="2800" dirty="0"/>
              <a:t>Malabar East</a:t>
            </a:r>
          </a:p>
        </p:txBody>
      </p:sp>
      <p:sp>
        <p:nvSpPr>
          <p:cNvPr id="8" name="TextBox 7">
            <a:extLst>
              <a:ext uri="{FF2B5EF4-FFF2-40B4-BE49-F238E27FC236}">
                <a16:creationId xmlns:a16="http://schemas.microsoft.com/office/drawing/2014/main" id="{5902E3DC-B996-4958-9614-37CF3EE3FD9B}"/>
              </a:ext>
            </a:extLst>
          </p:cNvPr>
          <p:cNvSpPr txBox="1"/>
          <p:nvPr/>
        </p:nvSpPr>
        <p:spPr>
          <a:xfrm>
            <a:off x="248514" y="611039"/>
            <a:ext cx="4904754" cy="5847755"/>
          </a:xfrm>
          <a:prstGeom prst="rect">
            <a:avLst/>
          </a:prstGeom>
          <a:noFill/>
        </p:spPr>
        <p:txBody>
          <a:bodyPr wrap="square" rtlCol="0">
            <a:spAutoFit/>
          </a:bodyPr>
          <a:lstStyle/>
          <a:p>
            <a:r>
              <a:rPr lang="en-US" dirty="0"/>
              <a:t>Malabar East Area “F” </a:t>
            </a:r>
          </a:p>
          <a:p>
            <a:r>
              <a:rPr lang="en-US" sz="1400" dirty="0"/>
              <a:t>Discussion:  This is an unusual area.  Very wet, some pines and sparce palmetto, it will never be good scrub habitat.  The lake is a focal point of the sanctuary with mostly walking families and fishermen. This is an ideal location to add a walking trail on the other side of the lake, to allow for a nice local walk for park users.  This area must be walked to understand it.  There is a large, tall ridge of dirt on the E bank of the lake (spoils from digging the lake – see green line), which screens the area away from the trees to the S-W.  </a:t>
            </a:r>
          </a:p>
          <a:p>
            <a:pPr algn="l"/>
            <a:endParaRPr lang="en-US" sz="1400" dirty="0"/>
          </a:p>
          <a:p>
            <a:pPr algn="l"/>
            <a:r>
              <a:rPr lang="en-US" sz="1400" dirty="0"/>
              <a:t>Compromise:  Request that minimal restoration be considered here, for the following reasons:</a:t>
            </a:r>
          </a:p>
          <a:p>
            <a:pPr marL="342900" indent="-342900" algn="l">
              <a:buAutoNum type="arabicParenR"/>
            </a:pPr>
            <a:r>
              <a:rPr lang="en-US" sz="1400" dirty="0"/>
              <a:t>Given the habitat, it does not make sense to us. </a:t>
            </a:r>
          </a:p>
          <a:p>
            <a:pPr marL="342900" indent="-342900" algn="l">
              <a:buAutoNum type="arabicParenR"/>
            </a:pPr>
            <a:r>
              <a:rPr lang="en-US" sz="1400" dirty="0"/>
              <a:t>Serves as a focal point of the Sanctuary Entrance</a:t>
            </a:r>
          </a:p>
          <a:p>
            <a:pPr marL="342900" indent="-342900" algn="l">
              <a:buAutoNum type="arabicParenR"/>
            </a:pPr>
            <a:r>
              <a:rPr lang="en-US" sz="1400" dirty="0"/>
              <a:t>Used by may folks other than trail users.  A favorite location for fishermen.  </a:t>
            </a:r>
          </a:p>
          <a:p>
            <a:pPr marL="342900" indent="-342900" algn="l">
              <a:buAutoNum type="arabicParenR"/>
            </a:pPr>
            <a:r>
              <a:rPr lang="en-US" sz="1400" dirty="0"/>
              <a:t>Our opinion is additional trail should be added to this area.  W lake bank is highly disturbed (piles of dirt left from digging of original lake), and these would be ideal for a top of ridge trail.  This ridge provides a screen</a:t>
            </a:r>
          </a:p>
          <a:p>
            <a:pPr marL="342900" indent="-342900" algn="l">
              <a:buAutoNum type="arabicParenR"/>
            </a:pPr>
            <a:r>
              <a:rPr lang="en-US" sz="1400" dirty="0"/>
              <a:t>Provides a screen of trees from Malabar Park </a:t>
            </a:r>
          </a:p>
          <a:p>
            <a:pPr marL="342900" indent="-342900" algn="l">
              <a:buAutoNum type="arabicParenR"/>
            </a:pPr>
            <a:r>
              <a:rPr lang="en-US" sz="1400" dirty="0"/>
              <a:t>Provides a screen of trees to adjacent properties</a:t>
            </a:r>
          </a:p>
          <a:p>
            <a:pPr marL="342900" indent="-342900" algn="l">
              <a:buAutoNum type="arabicParenR"/>
            </a:pPr>
            <a:r>
              <a:rPr lang="en-US" sz="1400" dirty="0"/>
              <a:t>On the property edge</a:t>
            </a:r>
          </a:p>
        </p:txBody>
      </p:sp>
      <p:sp>
        <p:nvSpPr>
          <p:cNvPr id="4" name="Rectangle 3">
            <a:extLst>
              <a:ext uri="{FF2B5EF4-FFF2-40B4-BE49-F238E27FC236}">
                <a16:creationId xmlns:a16="http://schemas.microsoft.com/office/drawing/2014/main" id="{136A06C4-7654-4B12-97FC-6B2D80F3C757}"/>
              </a:ext>
            </a:extLst>
          </p:cNvPr>
          <p:cNvSpPr/>
          <p:nvPr/>
        </p:nvSpPr>
        <p:spPr bwMode="auto">
          <a:xfrm>
            <a:off x="6181344" y="1408176"/>
            <a:ext cx="822960" cy="2313432"/>
          </a:xfrm>
          <a:prstGeom prst="rect">
            <a:avLst/>
          </a:pr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9" name="Freeform: Shape 8">
            <a:extLst>
              <a:ext uri="{FF2B5EF4-FFF2-40B4-BE49-F238E27FC236}">
                <a16:creationId xmlns:a16="http://schemas.microsoft.com/office/drawing/2014/main" id="{B897573E-4C64-495A-ADD7-297704485AAB}"/>
              </a:ext>
            </a:extLst>
          </p:cNvPr>
          <p:cNvSpPr/>
          <p:nvPr/>
        </p:nvSpPr>
        <p:spPr bwMode="auto">
          <a:xfrm>
            <a:off x="7708392" y="1106424"/>
            <a:ext cx="1133856" cy="2414016"/>
          </a:xfrm>
          <a:custGeom>
            <a:avLst/>
            <a:gdLst>
              <a:gd name="connsiteX0" fmla="*/ 0 w 1133856"/>
              <a:gd name="connsiteY0" fmla="*/ 73152 h 2414016"/>
              <a:gd name="connsiteX1" fmla="*/ 36576 w 1133856"/>
              <a:gd name="connsiteY1" fmla="*/ 9144 h 2414016"/>
              <a:gd name="connsiteX2" fmla="*/ 164592 w 1133856"/>
              <a:gd name="connsiteY2" fmla="*/ 0 h 2414016"/>
              <a:gd name="connsiteX3" fmla="*/ 420624 w 1133856"/>
              <a:gd name="connsiteY3" fmla="*/ 64008 h 2414016"/>
              <a:gd name="connsiteX4" fmla="*/ 576072 w 1133856"/>
              <a:gd name="connsiteY4" fmla="*/ 91440 h 2414016"/>
              <a:gd name="connsiteX5" fmla="*/ 786384 w 1133856"/>
              <a:gd name="connsiteY5" fmla="*/ 100584 h 2414016"/>
              <a:gd name="connsiteX6" fmla="*/ 1097280 w 1133856"/>
              <a:gd name="connsiteY6" fmla="*/ 109728 h 2414016"/>
              <a:gd name="connsiteX7" fmla="*/ 1133856 w 1133856"/>
              <a:gd name="connsiteY7" fmla="*/ 173736 h 2414016"/>
              <a:gd name="connsiteX8" fmla="*/ 1069848 w 1133856"/>
              <a:gd name="connsiteY8" fmla="*/ 329184 h 2414016"/>
              <a:gd name="connsiteX9" fmla="*/ 969264 w 1133856"/>
              <a:gd name="connsiteY9" fmla="*/ 402336 h 2414016"/>
              <a:gd name="connsiteX10" fmla="*/ 886968 w 1133856"/>
              <a:gd name="connsiteY10" fmla="*/ 420624 h 2414016"/>
              <a:gd name="connsiteX11" fmla="*/ 841248 w 1133856"/>
              <a:gd name="connsiteY11" fmla="*/ 429768 h 2414016"/>
              <a:gd name="connsiteX12" fmla="*/ 841248 w 1133856"/>
              <a:gd name="connsiteY12" fmla="*/ 429768 h 2414016"/>
              <a:gd name="connsiteX13" fmla="*/ 758952 w 1133856"/>
              <a:gd name="connsiteY13" fmla="*/ 484632 h 2414016"/>
              <a:gd name="connsiteX14" fmla="*/ 603504 w 1133856"/>
              <a:gd name="connsiteY14" fmla="*/ 603504 h 2414016"/>
              <a:gd name="connsiteX15" fmla="*/ 585216 w 1133856"/>
              <a:gd name="connsiteY15" fmla="*/ 713232 h 2414016"/>
              <a:gd name="connsiteX16" fmla="*/ 576072 w 1133856"/>
              <a:gd name="connsiteY16" fmla="*/ 877824 h 2414016"/>
              <a:gd name="connsiteX17" fmla="*/ 548640 w 1133856"/>
              <a:gd name="connsiteY17" fmla="*/ 978408 h 2414016"/>
              <a:gd name="connsiteX18" fmla="*/ 457200 w 1133856"/>
              <a:gd name="connsiteY18" fmla="*/ 1060704 h 2414016"/>
              <a:gd name="connsiteX19" fmla="*/ 374904 w 1133856"/>
              <a:gd name="connsiteY19" fmla="*/ 1097280 h 2414016"/>
              <a:gd name="connsiteX20" fmla="*/ 310896 w 1133856"/>
              <a:gd name="connsiteY20" fmla="*/ 1234440 h 2414016"/>
              <a:gd name="connsiteX21" fmla="*/ 310896 w 1133856"/>
              <a:gd name="connsiteY21" fmla="*/ 1325880 h 2414016"/>
              <a:gd name="connsiteX22" fmla="*/ 338328 w 1133856"/>
              <a:gd name="connsiteY22" fmla="*/ 1380744 h 2414016"/>
              <a:gd name="connsiteX23" fmla="*/ 356616 w 1133856"/>
              <a:gd name="connsiteY23" fmla="*/ 1527048 h 2414016"/>
              <a:gd name="connsiteX24" fmla="*/ 338328 w 1133856"/>
              <a:gd name="connsiteY24" fmla="*/ 1627632 h 2414016"/>
              <a:gd name="connsiteX25" fmla="*/ 310896 w 1133856"/>
              <a:gd name="connsiteY25" fmla="*/ 1737360 h 2414016"/>
              <a:gd name="connsiteX26" fmla="*/ 356616 w 1133856"/>
              <a:gd name="connsiteY26" fmla="*/ 1810512 h 2414016"/>
              <a:gd name="connsiteX27" fmla="*/ 429768 w 1133856"/>
              <a:gd name="connsiteY27" fmla="*/ 1874520 h 2414016"/>
              <a:gd name="connsiteX28" fmla="*/ 539496 w 1133856"/>
              <a:gd name="connsiteY28" fmla="*/ 1947672 h 2414016"/>
              <a:gd name="connsiteX29" fmla="*/ 548640 w 1133856"/>
              <a:gd name="connsiteY29" fmla="*/ 2039112 h 2414016"/>
              <a:gd name="connsiteX30" fmla="*/ 530352 w 1133856"/>
              <a:gd name="connsiteY30" fmla="*/ 2093976 h 2414016"/>
              <a:gd name="connsiteX31" fmla="*/ 521208 w 1133856"/>
              <a:gd name="connsiteY31" fmla="*/ 2185416 h 2414016"/>
              <a:gd name="connsiteX32" fmla="*/ 539496 w 1133856"/>
              <a:gd name="connsiteY32" fmla="*/ 2267712 h 2414016"/>
              <a:gd name="connsiteX33" fmla="*/ 704088 w 1133856"/>
              <a:gd name="connsiteY33" fmla="*/ 2359152 h 2414016"/>
              <a:gd name="connsiteX34" fmla="*/ 914400 w 1133856"/>
              <a:gd name="connsiteY34" fmla="*/ 2368296 h 2414016"/>
              <a:gd name="connsiteX35" fmla="*/ 978408 w 1133856"/>
              <a:gd name="connsiteY35" fmla="*/ 2414016 h 241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3856" h="2414016">
                <a:moveTo>
                  <a:pt x="0" y="73152"/>
                </a:moveTo>
                <a:lnTo>
                  <a:pt x="36576" y="9144"/>
                </a:lnTo>
                <a:lnTo>
                  <a:pt x="164592" y="0"/>
                </a:lnTo>
                <a:lnTo>
                  <a:pt x="420624" y="64008"/>
                </a:lnTo>
                <a:lnTo>
                  <a:pt x="576072" y="91440"/>
                </a:lnTo>
                <a:lnTo>
                  <a:pt x="786384" y="100584"/>
                </a:lnTo>
                <a:lnTo>
                  <a:pt x="1097280" y="109728"/>
                </a:lnTo>
                <a:lnTo>
                  <a:pt x="1133856" y="173736"/>
                </a:lnTo>
                <a:lnTo>
                  <a:pt x="1069848" y="329184"/>
                </a:lnTo>
                <a:lnTo>
                  <a:pt x="969264" y="402336"/>
                </a:lnTo>
                <a:cubicBezTo>
                  <a:pt x="941832" y="408432"/>
                  <a:pt x="914230" y="413808"/>
                  <a:pt x="886968" y="420624"/>
                </a:cubicBezTo>
                <a:cubicBezTo>
                  <a:pt x="842681" y="431696"/>
                  <a:pt x="876177" y="429768"/>
                  <a:pt x="841248" y="429768"/>
                </a:cubicBezTo>
                <a:lnTo>
                  <a:pt x="841248" y="429768"/>
                </a:lnTo>
                <a:lnTo>
                  <a:pt x="758952" y="484632"/>
                </a:lnTo>
                <a:lnTo>
                  <a:pt x="603504" y="603504"/>
                </a:lnTo>
                <a:lnTo>
                  <a:pt x="585216" y="713232"/>
                </a:lnTo>
                <a:lnTo>
                  <a:pt x="576072" y="877824"/>
                </a:lnTo>
                <a:lnTo>
                  <a:pt x="548640" y="978408"/>
                </a:lnTo>
                <a:lnTo>
                  <a:pt x="457200" y="1060704"/>
                </a:lnTo>
                <a:lnTo>
                  <a:pt x="374904" y="1097280"/>
                </a:lnTo>
                <a:lnTo>
                  <a:pt x="310896" y="1234440"/>
                </a:lnTo>
                <a:lnTo>
                  <a:pt x="310896" y="1325880"/>
                </a:lnTo>
                <a:lnTo>
                  <a:pt x="338328" y="1380744"/>
                </a:lnTo>
                <a:lnTo>
                  <a:pt x="356616" y="1527048"/>
                </a:lnTo>
                <a:lnTo>
                  <a:pt x="338328" y="1627632"/>
                </a:lnTo>
                <a:lnTo>
                  <a:pt x="310896" y="1737360"/>
                </a:lnTo>
                <a:lnTo>
                  <a:pt x="356616" y="1810512"/>
                </a:lnTo>
                <a:lnTo>
                  <a:pt x="429768" y="1874520"/>
                </a:lnTo>
                <a:lnTo>
                  <a:pt x="539496" y="1947672"/>
                </a:lnTo>
                <a:cubicBezTo>
                  <a:pt x="548977" y="2032997"/>
                  <a:pt x="548640" y="2002367"/>
                  <a:pt x="548640" y="2039112"/>
                </a:cubicBezTo>
                <a:lnTo>
                  <a:pt x="530352" y="2093976"/>
                </a:lnTo>
                <a:lnTo>
                  <a:pt x="521208" y="2185416"/>
                </a:lnTo>
                <a:lnTo>
                  <a:pt x="539496" y="2267712"/>
                </a:lnTo>
                <a:lnTo>
                  <a:pt x="704088" y="2359152"/>
                </a:lnTo>
                <a:lnTo>
                  <a:pt x="914400" y="2368296"/>
                </a:lnTo>
                <a:lnTo>
                  <a:pt x="978408" y="2414016"/>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2" name="Freeform: Shape 11">
            <a:extLst>
              <a:ext uri="{FF2B5EF4-FFF2-40B4-BE49-F238E27FC236}">
                <a16:creationId xmlns:a16="http://schemas.microsoft.com/office/drawing/2014/main" id="{0835E060-A153-4AF2-867E-AD964F992C05}"/>
              </a:ext>
            </a:extLst>
          </p:cNvPr>
          <p:cNvSpPr/>
          <p:nvPr/>
        </p:nvSpPr>
        <p:spPr bwMode="auto">
          <a:xfrm>
            <a:off x="6656832" y="704088"/>
            <a:ext cx="2176272" cy="3035808"/>
          </a:xfrm>
          <a:custGeom>
            <a:avLst/>
            <a:gdLst>
              <a:gd name="connsiteX0" fmla="*/ 2130552 w 2176272"/>
              <a:gd name="connsiteY0" fmla="*/ 347472 h 3035808"/>
              <a:gd name="connsiteX1" fmla="*/ 1901952 w 2176272"/>
              <a:gd name="connsiteY1" fmla="*/ 411480 h 3035808"/>
              <a:gd name="connsiteX2" fmla="*/ 1755648 w 2176272"/>
              <a:gd name="connsiteY2" fmla="*/ 429768 h 3035808"/>
              <a:gd name="connsiteX3" fmla="*/ 1545336 w 2176272"/>
              <a:gd name="connsiteY3" fmla="*/ 411480 h 3035808"/>
              <a:gd name="connsiteX4" fmla="*/ 1435608 w 2176272"/>
              <a:gd name="connsiteY4" fmla="*/ 374904 h 3035808"/>
              <a:gd name="connsiteX5" fmla="*/ 1307592 w 2176272"/>
              <a:gd name="connsiteY5" fmla="*/ 338328 h 3035808"/>
              <a:gd name="connsiteX6" fmla="*/ 1207008 w 2176272"/>
              <a:gd name="connsiteY6" fmla="*/ 310896 h 3035808"/>
              <a:gd name="connsiteX7" fmla="*/ 1078992 w 2176272"/>
              <a:gd name="connsiteY7" fmla="*/ 237744 h 3035808"/>
              <a:gd name="connsiteX8" fmla="*/ 960120 w 2176272"/>
              <a:gd name="connsiteY8" fmla="*/ 274320 h 3035808"/>
              <a:gd name="connsiteX9" fmla="*/ 832104 w 2176272"/>
              <a:gd name="connsiteY9" fmla="*/ 301752 h 3035808"/>
              <a:gd name="connsiteX10" fmla="*/ 539496 w 2176272"/>
              <a:gd name="connsiteY10" fmla="*/ 219456 h 3035808"/>
              <a:gd name="connsiteX11" fmla="*/ 466344 w 2176272"/>
              <a:gd name="connsiteY11" fmla="*/ 118872 h 3035808"/>
              <a:gd name="connsiteX12" fmla="*/ 356616 w 2176272"/>
              <a:gd name="connsiteY12" fmla="*/ 0 h 3035808"/>
              <a:gd name="connsiteX13" fmla="*/ 173736 w 2176272"/>
              <a:gd name="connsiteY13" fmla="*/ 9144 h 3035808"/>
              <a:gd name="connsiteX14" fmla="*/ 18288 w 2176272"/>
              <a:gd name="connsiteY14" fmla="*/ 100584 h 3035808"/>
              <a:gd name="connsiteX15" fmla="*/ 0 w 2176272"/>
              <a:gd name="connsiteY15" fmla="*/ 310896 h 3035808"/>
              <a:gd name="connsiteX16" fmla="*/ 18288 w 2176272"/>
              <a:gd name="connsiteY16" fmla="*/ 548640 h 3035808"/>
              <a:gd name="connsiteX17" fmla="*/ 146304 w 2176272"/>
              <a:gd name="connsiteY17" fmla="*/ 749808 h 3035808"/>
              <a:gd name="connsiteX18" fmla="*/ 128016 w 2176272"/>
              <a:gd name="connsiteY18" fmla="*/ 1481328 h 3035808"/>
              <a:gd name="connsiteX19" fmla="*/ 146304 w 2176272"/>
              <a:gd name="connsiteY19" fmla="*/ 1828800 h 3035808"/>
              <a:gd name="connsiteX20" fmla="*/ 201168 w 2176272"/>
              <a:gd name="connsiteY20" fmla="*/ 2286000 h 3035808"/>
              <a:gd name="connsiteX21" fmla="*/ 256032 w 2176272"/>
              <a:gd name="connsiteY21" fmla="*/ 2651760 h 3035808"/>
              <a:gd name="connsiteX22" fmla="*/ 237744 w 2176272"/>
              <a:gd name="connsiteY22" fmla="*/ 2971800 h 3035808"/>
              <a:gd name="connsiteX23" fmla="*/ 411480 w 2176272"/>
              <a:gd name="connsiteY23" fmla="*/ 3035808 h 3035808"/>
              <a:gd name="connsiteX24" fmla="*/ 786384 w 2176272"/>
              <a:gd name="connsiteY24" fmla="*/ 2999232 h 3035808"/>
              <a:gd name="connsiteX25" fmla="*/ 1280160 w 2176272"/>
              <a:gd name="connsiteY25" fmla="*/ 3026664 h 3035808"/>
              <a:gd name="connsiteX26" fmla="*/ 1627632 w 2176272"/>
              <a:gd name="connsiteY26" fmla="*/ 3017520 h 3035808"/>
              <a:gd name="connsiteX27" fmla="*/ 1938528 w 2176272"/>
              <a:gd name="connsiteY27" fmla="*/ 3008376 h 3035808"/>
              <a:gd name="connsiteX28" fmla="*/ 2176272 w 2176272"/>
              <a:gd name="connsiteY28" fmla="*/ 2990088 h 3035808"/>
              <a:gd name="connsiteX29" fmla="*/ 2130552 w 2176272"/>
              <a:gd name="connsiteY29" fmla="*/ 347472 h 30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76272" h="3035808">
                <a:moveTo>
                  <a:pt x="2130552" y="347472"/>
                </a:moveTo>
                <a:lnTo>
                  <a:pt x="1901952" y="411480"/>
                </a:lnTo>
                <a:lnTo>
                  <a:pt x="1755648" y="429768"/>
                </a:lnTo>
                <a:lnTo>
                  <a:pt x="1545336" y="411480"/>
                </a:lnTo>
                <a:lnTo>
                  <a:pt x="1435608" y="374904"/>
                </a:lnTo>
                <a:lnTo>
                  <a:pt x="1307592" y="338328"/>
                </a:lnTo>
                <a:lnTo>
                  <a:pt x="1207008" y="310896"/>
                </a:lnTo>
                <a:lnTo>
                  <a:pt x="1078992" y="237744"/>
                </a:lnTo>
                <a:lnTo>
                  <a:pt x="960120" y="274320"/>
                </a:lnTo>
                <a:lnTo>
                  <a:pt x="832104" y="301752"/>
                </a:lnTo>
                <a:lnTo>
                  <a:pt x="539496" y="219456"/>
                </a:lnTo>
                <a:lnTo>
                  <a:pt x="466344" y="118872"/>
                </a:lnTo>
                <a:lnTo>
                  <a:pt x="356616" y="0"/>
                </a:lnTo>
                <a:lnTo>
                  <a:pt x="173736" y="9144"/>
                </a:lnTo>
                <a:lnTo>
                  <a:pt x="18288" y="100584"/>
                </a:lnTo>
                <a:lnTo>
                  <a:pt x="0" y="310896"/>
                </a:lnTo>
                <a:lnTo>
                  <a:pt x="18288" y="548640"/>
                </a:lnTo>
                <a:lnTo>
                  <a:pt x="146304" y="749808"/>
                </a:lnTo>
                <a:lnTo>
                  <a:pt x="128016" y="1481328"/>
                </a:lnTo>
                <a:lnTo>
                  <a:pt x="146304" y="1828800"/>
                </a:lnTo>
                <a:lnTo>
                  <a:pt x="201168" y="2286000"/>
                </a:lnTo>
                <a:lnTo>
                  <a:pt x="256032" y="2651760"/>
                </a:lnTo>
                <a:lnTo>
                  <a:pt x="237744" y="2971800"/>
                </a:lnTo>
                <a:lnTo>
                  <a:pt x="411480" y="3035808"/>
                </a:lnTo>
                <a:lnTo>
                  <a:pt x="786384" y="2999232"/>
                </a:lnTo>
                <a:lnTo>
                  <a:pt x="1280160" y="3026664"/>
                </a:lnTo>
                <a:lnTo>
                  <a:pt x="1627632" y="3017520"/>
                </a:lnTo>
                <a:lnTo>
                  <a:pt x="1938528" y="3008376"/>
                </a:lnTo>
                <a:lnTo>
                  <a:pt x="2176272" y="2990088"/>
                </a:lnTo>
                <a:lnTo>
                  <a:pt x="2130552" y="347472"/>
                </a:lnTo>
                <a:close/>
              </a:path>
            </a:pathLst>
          </a:custGeom>
          <a:solidFill>
            <a:srgbClr val="009973">
              <a:alpha val="30196"/>
            </a:srgbClr>
          </a:solidFill>
          <a:ln w="38100"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a:ln>
                <a:solidFill>
                  <a:schemeClr val="accent1">
                    <a:lumMod val="75000"/>
                  </a:schemeClr>
                </a:solidFill>
              </a:ln>
              <a:solidFill>
                <a:schemeClr val="accent1">
                  <a:lumMod val="40000"/>
                  <a:lumOff val="60000"/>
                </a:schemeClr>
              </a:solidFill>
            </a:endParaRPr>
          </a:p>
        </p:txBody>
      </p:sp>
    </p:spTree>
    <p:extLst>
      <p:ext uri="{BB962C8B-B14F-4D97-AF65-F5344CB8AC3E}">
        <p14:creationId xmlns:p14="http://schemas.microsoft.com/office/powerpoint/2010/main" val="614048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818A53-6F9D-40B1-8426-40D16AD0B5B1}"/>
              </a:ext>
            </a:extLst>
          </p:cNvPr>
          <p:cNvSpPr>
            <a:spLocks noGrp="1"/>
          </p:cNvSpPr>
          <p:nvPr>
            <p:ph type="title"/>
          </p:nvPr>
        </p:nvSpPr>
        <p:spPr>
          <a:xfrm>
            <a:off x="860425" y="1"/>
            <a:ext cx="10471149" cy="539496"/>
          </a:xfrm>
        </p:spPr>
        <p:txBody>
          <a:bodyPr/>
          <a:lstStyle/>
          <a:p>
            <a:r>
              <a:rPr lang="en-US" dirty="0"/>
              <a:t>EELs  Restoration and Trail Map </a:t>
            </a:r>
          </a:p>
        </p:txBody>
      </p:sp>
      <p:sp>
        <p:nvSpPr>
          <p:cNvPr id="2" name="Slide Number Placeholder 1">
            <a:extLst>
              <a:ext uri="{FF2B5EF4-FFF2-40B4-BE49-F238E27FC236}">
                <a16:creationId xmlns:a16="http://schemas.microsoft.com/office/drawing/2014/main" id="{5D13BC92-FDB1-4E03-B771-4B909AE4B408}"/>
              </a:ext>
            </a:extLst>
          </p:cNvPr>
          <p:cNvSpPr>
            <a:spLocks noGrp="1"/>
          </p:cNvSpPr>
          <p:nvPr>
            <p:ph type="sldNum" sz="quarter" idx="10"/>
          </p:nvPr>
        </p:nvSpPr>
        <p:spPr/>
        <p:txBody>
          <a:bodyPr/>
          <a:lstStyle/>
          <a:p>
            <a:r>
              <a:rPr lang="en-US"/>
              <a:t>Page </a:t>
            </a:r>
            <a:fld id="{572EC98D-7730-467D-BA6C-4057E06E1230}" type="slidenum">
              <a:rPr lang="en-US" smtClean="0"/>
              <a:pPr/>
              <a:t>3</a:t>
            </a:fld>
            <a:endParaRPr lang="en-US"/>
          </a:p>
        </p:txBody>
      </p:sp>
      <p:pic>
        <p:nvPicPr>
          <p:cNvPr id="4" name="Picture 3">
            <a:extLst>
              <a:ext uri="{FF2B5EF4-FFF2-40B4-BE49-F238E27FC236}">
                <a16:creationId xmlns:a16="http://schemas.microsoft.com/office/drawing/2014/main" id="{FDD95EB2-AB47-446C-B075-5EE3A5E7ACE9}"/>
              </a:ext>
            </a:extLst>
          </p:cNvPr>
          <p:cNvPicPr>
            <a:picLocks noChangeAspect="1"/>
          </p:cNvPicPr>
          <p:nvPr/>
        </p:nvPicPr>
        <p:blipFill>
          <a:blip r:embed="rId2"/>
          <a:stretch>
            <a:fillRect/>
          </a:stretch>
        </p:blipFill>
        <p:spPr>
          <a:xfrm>
            <a:off x="0" y="635006"/>
            <a:ext cx="12270731" cy="6124442"/>
          </a:xfrm>
          <a:prstGeom prst="rect">
            <a:avLst/>
          </a:prstGeom>
        </p:spPr>
      </p:pic>
    </p:spTree>
    <p:extLst>
      <p:ext uri="{BB962C8B-B14F-4D97-AF65-F5344CB8AC3E}">
        <p14:creationId xmlns:p14="http://schemas.microsoft.com/office/powerpoint/2010/main" val="119362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989C-CD4C-4ACB-A47D-14D78CA67126}"/>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D6AC12F-3A93-4A43-91C5-B61D873DA9C8}"/>
              </a:ext>
            </a:extLst>
          </p:cNvPr>
          <p:cNvSpPr>
            <a:spLocks noGrp="1"/>
          </p:cNvSpPr>
          <p:nvPr>
            <p:ph type="sldNum" sz="quarter" idx="10"/>
          </p:nvPr>
        </p:nvSpPr>
        <p:spPr/>
        <p:txBody>
          <a:bodyPr/>
          <a:lstStyle/>
          <a:p>
            <a:r>
              <a:rPr lang="en-US"/>
              <a:t>Page </a:t>
            </a:r>
            <a:fld id="{56A6C3CF-00B2-464E-9ADB-5DB6FD32A953}" type="slidenum">
              <a:rPr lang="en-US" smtClean="0"/>
              <a:pPr/>
              <a:t>4</a:t>
            </a:fld>
            <a:endParaRPr lang="en-US"/>
          </a:p>
        </p:txBody>
      </p:sp>
      <p:pic>
        <p:nvPicPr>
          <p:cNvPr id="4" name="Picture 3">
            <a:extLst>
              <a:ext uri="{FF2B5EF4-FFF2-40B4-BE49-F238E27FC236}">
                <a16:creationId xmlns:a16="http://schemas.microsoft.com/office/drawing/2014/main" id="{A4B89F93-FB1F-48D5-8C0B-A3E59515878A}"/>
              </a:ext>
            </a:extLst>
          </p:cNvPr>
          <p:cNvPicPr>
            <a:picLocks noChangeAspect="1"/>
          </p:cNvPicPr>
          <p:nvPr/>
        </p:nvPicPr>
        <p:blipFill>
          <a:blip r:embed="rId2"/>
          <a:stretch>
            <a:fillRect/>
          </a:stretch>
        </p:blipFill>
        <p:spPr>
          <a:xfrm>
            <a:off x="2195829" y="138874"/>
            <a:ext cx="7304787" cy="6412101"/>
          </a:xfrm>
          <a:prstGeom prst="rect">
            <a:avLst/>
          </a:prstGeom>
        </p:spPr>
      </p:pic>
    </p:spTree>
    <p:extLst>
      <p:ext uri="{BB962C8B-B14F-4D97-AF65-F5344CB8AC3E}">
        <p14:creationId xmlns:p14="http://schemas.microsoft.com/office/powerpoint/2010/main" val="1349138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E00C-1F06-4DA0-91A7-E0E7B5041653}"/>
              </a:ext>
            </a:extLst>
          </p:cNvPr>
          <p:cNvSpPr>
            <a:spLocks noGrp="1"/>
          </p:cNvSpPr>
          <p:nvPr>
            <p:ph type="title"/>
          </p:nvPr>
        </p:nvSpPr>
        <p:spPr/>
        <p:txBody>
          <a:bodyPr/>
          <a:lstStyle/>
          <a:p>
            <a:r>
              <a:rPr lang="en-US" dirty="0"/>
              <a:t>Malabar West</a:t>
            </a:r>
          </a:p>
        </p:txBody>
      </p:sp>
      <p:sp>
        <p:nvSpPr>
          <p:cNvPr id="4" name="Content Placeholder 3">
            <a:extLst>
              <a:ext uri="{FF2B5EF4-FFF2-40B4-BE49-F238E27FC236}">
                <a16:creationId xmlns:a16="http://schemas.microsoft.com/office/drawing/2014/main" id="{FA7E16E6-E0F1-4739-99B2-466CB035E811}"/>
              </a:ext>
            </a:extLst>
          </p:cNvPr>
          <p:cNvSpPr>
            <a:spLocks noGrp="1"/>
          </p:cNvSpPr>
          <p:nvPr>
            <p:ph idx="1"/>
          </p:nvPr>
        </p:nvSpPr>
        <p:spPr/>
        <p:txBody>
          <a:bodyPr/>
          <a:lstStyle/>
          <a:p>
            <a:r>
              <a:rPr lang="en-US" dirty="0"/>
              <a:t>The next two pages discuss Malabar West, and the distances to “screening trees”</a:t>
            </a:r>
          </a:p>
          <a:p>
            <a:r>
              <a:rPr lang="en-US" dirty="0"/>
              <a:t>The </a:t>
            </a:r>
            <a:r>
              <a:rPr lang="en-US" dirty="0" err="1"/>
              <a:t>EELp</a:t>
            </a:r>
            <a:r>
              <a:rPr lang="en-US" dirty="0"/>
              <a:t> has identified a goal of maintaining 1000’ to any screens of trees, to help promote more optimal scrub habitat</a:t>
            </a:r>
          </a:p>
          <a:p>
            <a:pPr lvl="1"/>
            <a:r>
              <a:rPr lang="en-US" dirty="0"/>
              <a:t>We have been unable to find this 1000’ number elsewhere, but we have found both 300’ (Florida Fish and Wildlife), and several sources that quote 136M (450’), so this was also analyzed at 500’ </a:t>
            </a:r>
          </a:p>
          <a:p>
            <a:pPr lvl="1"/>
            <a:endParaRPr lang="en-US" dirty="0"/>
          </a:p>
          <a:p>
            <a:pPr lvl="1"/>
            <a:endParaRPr lang="en-US" dirty="0"/>
          </a:p>
          <a:p>
            <a:r>
              <a:rPr lang="en-US" dirty="0"/>
              <a:t>In most areas, screening trees occur already at the entire property boundaries, so an analysis was done of the property boundaries (i.e. trees on private property at property boundaries) to see the effects of 1000’ and 500’ offsets. </a:t>
            </a:r>
          </a:p>
        </p:txBody>
      </p:sp>
      <p:sp>
        <p:nvSpPr>
          <p:cNvPr id="3" name="Slide Number Placeholder 2">
            <a:extLst>
              <a:ext uri="{FF2B5EF4-FFF2-40B4-BE49-F238E27FC236}">
                <a16:creationId xmlns:a16="http://schemas.microsoft.com/office/drawing/2014/main" id="{1E6E1407-248C-43D9-A091-60A5194C7B76}"/>
              </a:ext>
            </a:extLst>
          </p:cNvPr>
          <p:cNvSpPr>
            <a:spLocks noGrp="1"/>
          </p:cNvSpPr>
          <p:nvPr>
            <p:ph type="sldNum" sz="quarter" idx="10"/>
          </p:nvPr>
        </p:nvSpPr>
        <p:spPr/>
        <p:txBody>
          <a:bodyPr/>
          <a:lstStyle/>
          <a:p>
            <a:r>
              <a:rPr lang="en-US"/>
              <a:t>Page </a:t>
            </a:r>
            <a:fld id="{56A6C3CF-00B2-464E-9ADB-5DB6FD32A953}" type="slidenum">
              <a:rPr lang="en-US" smtClean="0"/>
              <a:pPr/>
              <a:t>5</a:t>
            </a:fld>
            <a:endParaRPr lang="en-US"/>
          </a:p>
        </p:txBody>
      </p:sp>
    </p:spTree>
    <p:extLst>
      <p:ext uri="{BB962C8B-B14F-4D97-AF65-F5344CB8AC3E}">
        <p14:creationId xmlns:p14="http://schemas.microsoft.com/office/powerpoint/2010/main" val="1134455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C9C1A-24B6-4B0F-8457-D1CB060C9E2E}"/>
              </a:ext>
            </a:extLst>
          </p:cNvPr>
          <p:cNvSpPr>
            <a:spLocks noGrp="1"/>
          </p:cNvSpPr>
          <p:nvPr>
            <p:ph type="sldNum" sz="quarter" idx="10"/>
          </p:nvPr>
        </p:nvSpPr>
        <p:spPr/>
        <p:txBody>
          <a:bodyPr/>
          <a:lstStyle/>
          <a:p>
            <a:r>
              <a:rPr lang="en-US"/>
              <a:t>Page </a:t>
            </a:r>
            <a:fld id="{572EC98D-7730-467D-BA6C-4057E06E1230}" type="slidenum">
              <a:rPr lang="en-US" smtClean="0"/>
              <a:pPr/>
              <a:t>6</a:t>
            </a:fld>
            <a:endParaRPr lang="en-US"/>
          </a:p>
        </p:txBody>
      </p:sp>
      <p:pic>
        <p:nvPicPr>
          <p:cNvPr id="3" name="Picture 2">
            <a:extLst>
              <a:ext uri="{FF2B5EF4-FFF2-40B4-BE49-F238E27FC236}">
                <a16:creationId xmlns:a16="http://schemas.microsoft.com/office/drawing/2014/main" id="{415DAFA1-13EC-4003-9F08-178A5E37FD02}"/>
              </a:ext>
            </a:extLst>
          </p:cNvPr>
          <p:cNvPicPr>
            <a:picLocks noChangeAspect="1"/>
          </p:cNvPicPr>
          <p:nvPr/>
        </p:nvPicPr>
        <p:blipFill>
          <a:blip r:embed="rId2"/>
          <a:stretch>
            <a:fillRect/>
          </a:stretch>
        </p:blipFill>
        <p:spPr>
          <a:xfrm>
            <a:off x="4671190" y="0"/>
            <a:ext cx="5867140" cy="6858000"/>
          </a:xfrm>
          <a:prstGeom prst="rect">
            <a:avLst/>
          </a:prstGeom>
        </p:spPr>
      </p:pic>
      <p:sp>
        <p:nvSpPr>
          <p:cNvPr id="4" name="Rectangle 3">
            <a:extLst>
              <a:ext uri="{FF2B5EF4-FFF2-40B4-BE49-F238E27FC236}">
                <a16:creationId xmlns:a16="http://schemas.microsoft.com/office/drawing/2014/main" id="{3118D982-DB6A-4874-AFAE-60E11178A1C8}"/>
              </a:ext>
            </a:extLst>
          </p:cNvPr>
          <p:cNvSpPr/>
          <p:nvPr/>
        </p:nvSpPr>
        <p:spPr>
          <a:xfrm>
            <a:off x="146149" y="43755"/>
            <a:ext cx="4409056" cy="1384995"/>
          </a:xfrm>
          <a:prstGeom prst="rect">
            <a:avLst/>
          </a:prstGeom>
        </p:spPr>
        <p:txBody>
          <a:bodyPr wrap="square">
            <a:spAutoFit/>
          </a:bodyPr>
          <a:lstStyle/>
          <a:p>
            <a:r>
              <a:rPr lang="en-US" sz="2800" dirty="0"/>
              <a:t>Malabar West</a:t>
            </a:r>
          </a:p>
          <a:p>
            <a:r>
              <a:rPr lang="en-US" sz="2800" dirty="0"/>
              <a:t>“1000 Feet to Screening Trees” Analysis</a:t>
            </a:r>
          </a:p>
        </p:txBody>
      </p:sp>
      <p:sp>
        <p:nvSpPr>
          <p:cNvPr id="6" name="TextBox 5">
            <a:extLst>
              <a:ext uri="{FF2B5EF4-FFF2-40B4-BE49-F238E27FC236}">
                <a16:creationId xmlns:a16="http://schemas.microsoft.com/office/drawing/2014/main" id="{989AB055-6937-4E33-AE50-ADDA1031D5D9}"/>
              </a:ext>
            </a:extLst>
          </p:cNvPr>
          <p:cNvSpPr txBox="1"/>
          <p:nvPr/>
        </p:nvSpPr>
        <p:spPr>
          <a:xfrm>
            <a:off x="303391" y="1498157"/>
            <a:ext cx="3295650" cy="2215991"/>
          </a:xfrm>
          <a:prstGeom prst="rect">
            <a:avLst/>
          </a:prstGeom>
          <a:noFill/>
        </p:spPr>
        <p:txBody>
          <a:bodyPr wrap="square" rtlCol="0">
            <a:spAutoFit/>
          </a:bodyPr>
          <a:lstStyle/>
          <a:p>
            <a:pPr algn="l"/>
            <a:r>
              <a:rPr lang="en-US" dirty="0"/>
              <a:t>Green Arrow on Map Represents 1000’ to property boundaries and/or tall trees</a:t>
            </a:r>
          </a:p>
          <a:p>
            <a:pPr algn="l"/>
            <a:endParaRPr lang="en-US" sz="1400" dirty="0"/>
          </a:p>
          <a:p>
            <a:pPr algn="l"/>
            <a:endParaRPr lang="en-US" sz="1400" dirty="0"/>
          </a:p>
          <a:p>
            <a:pPr algn="l"/>
            <a:endParaRPr lang="en-US" sz="1400" dirty="0"/>
          </a:p>
        </p:txBody>
      </p:sp>
      <p:cxnSp>
        <p:nvCxnSpPr>
          <p:cNvPr id="9" name="Straight Connector 8">
            <a:extLst>
              <a:ext uri="{FF2B5EF4-FFF2-40B4-BE49-F238E27FC236}">
                <a16:creationId xmlns:a16="http://schemas.microsoft.com/office/drawing/2014/main" id="{12F0B9B4-CA74-420C-9DEF-775397626AE3}"/>
              </a:ext>
            </a:extLst>
          </p:cNvPr>
          <p:cNvCxnSpPr/>
          <p:nvPr/>
        </p:nvCxnSpPr>
        <p:spPr bwMode="auto">
          <a:xfrm flipV="1">
            <a:off x="6729984" y="5122862"/>
            <a:ext cx="0" cy="1735138"/>
          </a:xfrm>
          <a:prstGeom prst="line">
            <a:avLst/>
          </a:prstGeom>
          <a:noFill/>
          <a:ln w="38100" cap="flat" cmpd="sng" algn="ctr">
            <a:solidFill>
              <a:srgbClr val="66FF33"/>
            </a:solidFill>
            <a:prstDash val="solid"/>
            <a:round/>
            <a:headEnd type="triangle" w="lg" len="lg"/>
            <a:tailEnd type="triangle" w="lg" len="lg"/>
          </a:ln>
          <a:effectLst/>
        </p:spPr>
      </p:cxnSp>
      <p:cxnSp>
        <p:nvCxnSpPr>
          <p:cNvPr id="10" name="Straight Connector 9">
            <a:extLst>
              <a:ext uri="{FF2B5EF4-FFF2-40B4-BE49-F238E27FC236}">
                <a16:creationId xmlns:a16="http://schemas.microsoft.com/office/drawing/2014/main" id="{0008A4FF-7573-455C-8544-069074AAA0D2}"/>
              </a:ext>
            </a:extLst>
          </p:cNvPr>
          <p:cNvCxnSpPr/>
          <p:nvPr/>
        </p:nvCxnSpPr>
        <p:spPr bwMode="auto">
          <a:xfrm flipV="1">
            <a:off x="3862959" y="1547211"/>
            <a:ext cx="0" cy="1735138"/>
          </a:xfrm>
          <a:prstGeom prst="line">
            <a:avLst/>
          </a:prstGeom>
          <a:noFill/>
          <a:ln w="38100" cap="flat" cmpd="sng" algn="ctr">
            <a:solidFill>
              <a:srgbClr val="66FF33"/>
            </a:solidFill>
            <a:prstDash val="solid"/>
            <a:round/>
            <a:headEnd type="triangle" w="lg" len="lg"/>
            <a:tailEnd type="triangle" w="lg" len="lg"/>
          </a:ln>
          <a:effectLst/>
        </p:spPr>
      </p:cxnSp>
      <p:cxnSp>
        <p:nvCxnSpPr>
          <p:cNvPr id="11" name="Straight Connector 10">
            <a:extLst>
              <a:ext uri="{FF2B5EF4-FFF2-40B4-BE49-F238E27FC236}">
                <a16:creationId xmlns:a16="http://schemas.microsoft.com/office/drawing/2014/main" id="{6D1E2042-B2E3-4B54-8633-AD6DA1AAF75A}"/>
              </a:ext>
            </a:extLst>
          </p:cNvPr>
          <p:cNvCxnSpPr/>
          <p:nvPr/>
        </p:nvCxnSpPr>
        <p:spPr bwMode="auto">
          <a:xfrm>
            <a:off x="5934075" y="6832600"/>
            <a:ext cx="2057400" cy="0"/>
          </a:xfrm>
          <a:prstGeom prst="line">
            <a:avLst/>
          </a:prstGeom>
          <a:noFill/>
          <a:ln w="38100" cap="flat" cmpd="sng" algn="ctr">
            <a:solidFill>
              <a:srgbClr val="66FF33"/>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98D9CA14-588D-41CA-9967-D605DCDC3616}"/>
              </a:ext>
            </a:extLst>
          </p:cNvPr>
          <p:cNvCxnSpPr/>
          <p:nvPr/>
        </p:nvCxnSpPr>
        <p:spPr bwMode="auto">
          <a:xfrm>
            <a:off x="5795391" y="5122862"/>
            <a:ext cx="2057400" cy="0"/>
          </a:xfrm>
          <a:prstGeom prst="line">
            <a:avLst/>
          </a:prstGeom>
          <a:noFill/>
          <a:ln w="38100" cap="flat" cmpd="sng" algn="ctr">
            <a:solidFill>
              <a:srgbClr val="66FF33"/>
            </a:solidFill>
            <a:prstDash val="solid"/>
            <a:round/>
            <a:headEnd type="none" w="med" len="med"/>
            <a:tailEnd type="none" w="med" len="med"/>
          </a:ln>
          <a:effectLst/>
        </p:spPr>
      </p:cxnSp>
      <p:sp>
        <p:nvSpPr>
          <p:cNvPr id="13" name="Freeform: Shape 12">
            <a:extLst>
              <a:ext uri="{FF2B5EF4-FFF2-40B4-BE49-F238E27FC236}">
                <a16:creationId xmlns:a16="http://schemas.microsoft.com/office/drawing/2014/main" id="{C558AACC-6535-4FF8-8BD0-108C91903BF9}"/>
              </a:ext>
            </a:extLst>
          </p:cNvPr>
          <p:cNvSpPr/>
          <p:nvPr/>
        </p:nvSpPr>
        <p:spPr bwMode="auto">
          <a:xfrm>
            <a:off x="5734050" y="581025"/>
            <a:ext cx="3876675" cy="1695450"/>
          </a:xfrm>
          <a:custGeom>
            <a:avLst/>
            <a:gdLst>
              <a:gd name="connsiteX0" fmla="*/ 0 w 3876675"/>
              <a:gd name="connsiteY0" fmla="*/ 704850 h 1695450"/>
              <a:gd name="connsiteX1" fmla="*/ 1181100 w 3876675"/>
              <a:gd name="connsiteY1" fmla="*/ 1257300 h 1695450"/>
              <a:gd name="connsiteX2" fmla="*/ 1076325 w 3876675"/>
              <a:gd name="connsiteY2" fmla="*/ 904875 h 1695450"/>
              <a:gd name="connsiteX3" fmla="*/ 1152525 w 3876675"/>
              <a:gd name="connsiteY3" fmla="*/ 638175 h 1695450"/>
              <a:gd name="connsiteX4" fmla="*/ 1857375 w 3876675"/>
              <a:gd name="connsiteY4" fmla="*/ 666750 h 1695450"/>
              <a:gd name="connsiteX5" fmla="*/ 1828800 w 3876675"/>
              <a:gd name="connsiteY5" fmla="*/ 1133475 h 1695450"/>
              <a:gd name="connsiteX6" fmla="*/ 1933575 w 3876675"/>
              <a:gd name="connsiteY6" fmla="*/ 1181100 h 1695450"/>
              <a:gd name="connsiteX7" fmla="*/ 2152650 w 3876675"/>
              <a:gd name="connsiteY7" fmla="*/ 1209675 h 1695450"/>
              <a:gd name="connsiteX8" fmla="*/ 2371725 w 3876675"/>
              <a:gd name="connsiteY8" fmla="*/ 1209675 h 1695450"/>
              <a:gd name="connsiteX9" fmla="*/ 2381250 w 3876675"/>
              <a:gd name="connsiteY9" fmla="*/ 0 h 1695450"/>
              <a:gd name="connsiteX10" fmla="*/ 2695575 w 3876675"/>
              <a:gd name="connsiteY10" fmla="*/ 123825 h 1695450"/>
              <a:gd name="connsiteX11" fmla="*/ 3057525 w 3876675"/>
              <a:gd name="connsiteY11" fmla="*/ 238125 h 1695450"/>
              <a:gd name="connsiteX12" fmla="*/ 3295650 w 3876675"/>
              <a:gd name="connsiteY12" fmla="*/ 381000 h 1695450"/>
              <a:gd name="connsiteX13" fmla="*/ 3524250 w 3876675"/>
              <a:gd name="connsiteY13" fmla="*/ 657225 h 1695450"/>
              <a:gd name="connsiteX14" fmla="*/ 3609975 w 3876675"/>
              <a:gd name="connsiteY14" fmla="*/ 771525 h 1695450"/>
              <a:gd name="connsiteX15" fmla="*/ 3752850 w 3876675"/>
              <a:gd name="connsiteY15" fmla="*/ 1019175 h 1695450"/>
              <a:gd name="connsiteX16" fmla="*/ 3876675 w 3876675"/>
              <a:gd name="connsiteY16" fmla="*/ 1238250 h 1695450"/>
              <a:gd name="connsiteX17" fmla="*/ 3876675 w 3876675"/>
              <a:gd name="connsiteY17" fmla="*/ 1343025 h 1695450"/>
              <a:gd name="connsiteX18" fmla="*/ 3819525 w 3876675"/>
              <a:gd name="connsiteY18" fmla="*/ 1543050 h 1695450"/>
              <a:gd name="connsiteX19" fmla="*/ 3752850 w 3876675"/>
              <a:gd name="connsiteY19" fmla="*/ 1676400 h 1695450"/>
              <a:gd name="connsiteX20" fmla="*/ 3590925 w 3876675"/>
              <a:gd name="connsiteY20" fmla="*/ 1695450 h 1695450"/>
              <a:gd name="connsiteX21" fmla="*/ 3409950 w 3876675"/>
              <a:gd name="connsiteY21" fmla="*/ 1666875 h 16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675" h="1695450">
                <a:moveTo>
                  <a:pt x="0" y="704850"/>
                </a:moveTo>
                <a:lnTo>
                  <a:pt x="1181100" y="1257300"/>
                </a:lnTo>
                <a:lnTo>
                  <a:pt x="1076325" y="904875"/>
                </a:lnTo>
                <a:lnTo>
                  <a:pt x="1152525" y="638175"/>
                </a:lnTo>
                <a:lnTo>
                  <a:pt x="1857375" y="666750"/>
                </a:lnTo>
                <a:lnTo>
                  <a:pt x="1828800" y="1133475"/>
                </a:lnTo>
                <a:lnTo>
                  <a:pt x="1933575" y="1181100"/>
                </a:lnTo>
                <a:lnTo>
                  <a:pt x="2152650" y="1209675"/>
                </a:lnTo>
                <a:lnTo>
                  <a:pt x="2371725" y="1209675"/>
                </a:lnTo>
                <a:lnTo>
                  <a:pt x="2381250" y="0"/>
                </a:lnTo>
                <a:lnTo>
                  <a:pt x="2695575" y="123825"/>
                </a:lnTo>
                <a:lnTo>
                  <a:pt x="3057525" y="238125"/>
                </a:lnTo>
                <a:lnTo>
                  <a:pt x="3295650" y="381000"/>
                </a:lnTo>
                <a:lnTo>
                  <a:pt x="3524250" y="657225"/>
                </a:lnTo>
                <a:lnTo>
                  <a:pt x="3609975" y="771525"/>
                </a:lnTo>
                <a:lnTo>
                  <a:pt x="3752850" y="1019175"/>
                </a:lnTo>
                <a:lnTo>
                  <a:pt x="3876675" y="1238250"/>
                </a:lnTo>
                <a:lnTo>
                  <a:pt x="3876675" y="1343025"/>
                </a:lnTo>
                <a:lnTo>
                  <a:pt x="3819525" y="1543050"/>
                </a:lnTo>
                <a:lnTo>
                  <a:pt x="3752850" y="1676400"/>
                </a:lnTo>
                <a:lnTo>
                  <a:pt x="3590925" y="1695450"/>
                </a:lnTo>
                <a:lnTo>
                  <a:pt x="3409950" y="166687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4" name="Freeform: Shape 13">
            <a:extLst>
              <a:ext uri="{FF2B5EF4-FFF2-40B4-BE49-F238E27FC236}">
                <a16:creationId xmlns:a16="http://schemas.microsoft.com/office/drawing/2014/main" id="{E40696D6-7926-4ADA-B819-F14980EF701C}"/>
              </a:ext>
            </a:extLst>
          </p:cNvPr>
          <p:cNvSpPr/>
          <p:nvPr/>
        </p:nvSpPr>
        <p:spPr bwMode="auto">
          <a:xfrm>
            <a:off x="5762625" y="2316956"/>
            <a:ext cx="3876675" cy="1695450"/>
          </a:xfrm>
          <a:custGeom>
            <a:avLst/>
            <a:gdLst>
              <a:gd name="connsiteX0" fmla="*/ 0 w 3876675"/>
              <a:gd name="connsiteY0" fmla="*/ 704850 h 1695450"/>
              <a:gd name="connsiteX1" fmla="*/ 1181100 w 3876675"/>
              <a:gd name="connsiteY1" fmla="*/ 1257300 h 1695450"/>
              <a:gd name="connsiteX2" fmla="*/ 1076325 w 3876675"/>
              <a:gd name="connsiteY2" fmla="*/ 904875 h 1695450"/>
              <a:gd name="connsiteX3" fmla="*/ 1152525 w 3876675"/>
              <a:gd name="connsiteY3" fmla="*/ 638175 h 1695450"/>
              <a:gd name="connsiteX4" fmla="*/ 1857375 w 3876675"/>
              <a:gd name="connsiteY4" fmla="*/ 666750 h 1695450"/>
              <a:gd name="connsiteX5" fmla="*/ 1828800 w 3876675"/>
              <a:gd name="connsiteY5" fmla="*/ 1133475 h 1695450"/>
              <a:gd name="connsiteX6" fmla="*/ 1933575 w 3876675"/>
              <a:gd name="connsiteY6" fmla="*/ 1181100 h 1695450"/>
              <a:gd name="connsiteX7" fmla="*/ 2152650 w 3876675"/>
              <a:gd name="connsiteY7" fmla="*/ 1209675 h 1695450"/>
              <a:gd name="connsiteX8" fmla="*/ 2371725 w 3876675"/>
              <a:gd name="connsiteY8" fmla="*/ 1209675 h 1695450"/>
              <a:gd name="connsiteX9" fmla="*/ 2381250 w 3876675"/>
              <a:gd name="connsiteY9" fmla="*/ 0 h 1695450"/>
              <a:gd name="connsiteX10" fmla="*/ 2695575 w 3876675"/>
              <a:gd name="connsiteY10" fmla="*/ 123825 h 1695450"/>
              <a:gd name="connsiteX11" fmla="*/ 3057525 w 3876675"/>
              <a:gd name="connsiteY11" fmla="*/ 238125 h 1695450"/>
              <a:gd name="connsiteX12" fmla="*/ 3295650 w 3876675"/>
              <a:gd name="connsiteY12" fmla="*/ 381000 h 1695450"/>
              <a:gd name="connsiteX13" fmla="*/ 3524250 w 3876675"/>
              <a:gd name="connsiteY13" fmla="*/ 657225 h 1695450"/>
              <a:gd name="connsiteX14" fmla="*/ 3609975 w 3876675"/>
              <a:gd name="connsiteY14" fmla="*/ 771525 h 1695450"/>
              <a:gd name="connsiteX15" fmla="*/ 3752850 w 3876675"/>
              <a:gd name="connsiteY15" fmla="*/ 1019175 h 1695450"/>
              <a:gd name="connsiteX16" fmla="*/ 3876675 w 3876675"/>
              <a:gd name="connsiteY16" fmla="*/ 1238250 h 1695450"/>
              <a:gd name="connsiteX17" fmla="*/ 3876675 w 3876675"/>
              <a:gd name="connsiteY17" fmla="*/ 1343025 h 1695450"/>
              <a:gd name="connsiteX18" fmla="*/ 3819525 w 3876675"/>
              <a:gd name="connsiteY18" fmla="*/ 1543050 h 1695450"/>
              <a:gd name="connsiteX19" fmla="*/ 3752850 w 3876675"/>
              <a:gd name="connsiteY19" fmla="*/ 1676400 h 1695450"/>
              <a:gd name="connsiteX20" fmla="*/ 3590925 w 3876675"/>
              <a:gd name="connsiteY20" fmla="*/ 1695450 h 1695450"/>
              <a:gd name="connsiteX21" fmla="*/ 3409950 w 3876675"/>
              <a:gd name="connsiteY21" fmla="*/ 1666875 h 16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675" h="1695450">
                <a:moveTo>
                  <a:pt x="0" y="704850"/>
                </a:moveTo>
                <a:lnTo>
                  <a:pt x="1181100" y="1257300"/>
                </a:lnTo>
                <a:lnTo>
                  <a:pt x="1076325" y="904875"/>
                </a:lnTo>
                <a:lnTo>
                  <a:pt x="1152525" y="638175"/>
                </a:lnTo>
                <a:lnTo>
                  <a:pt x="1857375" y="666750"/>
                </a:lnTo>
                <a:lnTo>
                  <a:pt x="1828800" y="1133475"/>
                </a:lnTo>
                <a:lnTo>
                  <a:pt x="1933575" y="1181100"/>
                </a:lnTo>
                <a:lnTo>
                  <a:pt x="2152650" y="1209675"/>
                </a:lnTo>
                <a:lnTo>
                  <a:pt x="2371725" y="1209675"/>
                </a:lnTo>
                <a:lnTo>
                  <a:pt x="2381250" y="0"/>
                </a:lnTo>
                <a:lnTo>
                  <a:pt x="2695575" y="123825"/>
                </a:lnTo>
                <a:lnTo>
                  <a:pt x="3057525" y="238125"/>
                </a:lnTo>
                <a:lnTo>
                  <a:pt x="3295650" y="381000"/>
                </a:lnTo>
                <a:lnTo>
                  <a:pt x="3524250" y="657225"/>
                </a:lnTo>
                <a:lnTo>
                  <a:pt x="3609975" y="771525"/>
                </a:lnTo>
                <a:lnTo>
                  <a:pt x="3752850" y="1019175"/>
                </a:lnTo>
                <a:lnTo>
                  <a:pt x="3876675" y="1238250"/>
                </a:lnTo>
                <a:lnTo>
                  <a:pt x="3876675" y="1343025"/>
                </a:lnTo>
                <a:lnTo>
                  <a:pt x="3819525" y="1543050"/>
                </a:lnTo>
                <a:lnTo>
                  <a:pt x="3752850" y="1676400"/>
                </a:lnTo>
                <a:lnTo>
                  <a:pt x="3590925" y="1695450"/>
                </a:lnTo>
                <a:lnTo>
                  <a:pt x="3409950" y="166687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cxnSp>
        <p:nvCxnSpPr>
          <p:cNvPr id="15" name="Straight Connector 14">
            <a:extLst>
              <a:ext uri="{FF2B5EF4-FFF2-40B4-BE49-F238E27FC236}">
                <a16:creationId xmlns:a16="http://schemas.microsoft.com/office/drawing/2014/main" id="{CB410C90-BABC-4228-8117-9AFEA8F29D6A}"/>
              </a:ext>
            </a:extLst>
          </p:cNvPr>
          <p:cNvCxnSpPr/>
          <p:nvPr/>
        </p:nvCxnSpPr>
        <p:spPr bwMode="auto">
          <a:xfrm flipV="1">
            <a:off x="6463284" y="1617662"/>
            <a:ext cx="0" cy="1735138"/>
          </a:xfrm>
          <a:prstGeom prst="line">
            <a:avLst/>
          </a:prstGeom>
          <a:noFill/>
          <a:ln w="38100" cap="flat" cmpd="sng" algn="ctr">
            <a:solidFill>
              <a:srgbClr val="66FF33"/>
            </a:solidFill>
            <a:prstDash val="solid"/>
            <a:round/>
            <a:headEnd type="triangle" w="lg" len="lg"/>
            <a:tailEnd type="triangle" w="lg" len="lg"/>
          </a:ln>
          <a:effectLst/>
        </p:spPr>
      </p:cxnSp>
      <p:sp>
        <p:nvSpPr>
          <p:cNvPr id="16" name="Freeform: Shape 15">
            <a:extLst>
              <a:ext uri="{FF2B5EF4-FFF2-40B4-BE49-F238E27FC236}">
                <a16:creationId xmlns:a16="http://schemas.microsoft.com/office/drawing/2014/main" id="{81B9B764-7D0A-4C49-839D-69C32E9BBA92}"/>
              </a:ext>
            </a:extLst>
          </p:cNvPr>
          <p:cNvSpPr/>
          <p:nvPr/>
        </p:nvSpPr>
        <p:spPr bwMode="auto">
          <a:xfrm>
            <a:off x="7972425" y="590550"/>
            <a:ext cx="1638300" cy="6219825"/>
          </a:xfrm>
          <a:custGeom>
            <a:avLst/>
            <a:gdLst>
              <a:gd name="connsiteX0" fmla="*/ 152400 w 1638300"/>
              <a:gd name="connsiteY0" fmla="*/ 0 h 6219825"/>
              <a:gd name="connsiteX1" fmla="*/ 762000 w 1638300"/>
              <a:gd name="connsiteY1" fmla="*/ 219075 h 6219825"/>
              <a:gd name="connsiteX2" fmla="*/ 1133475 w 1638300"/>
              <a:gd name="connsiteY2" fmla="*/ 438150 h 6219825"/>
              <a:gd name="connsiteX3" fmla="*/ 1314450 w 1638300"/>
              <a:gd name="connsiteY3" fmla="*/ 695325 h 6219825"/>
              <a:gd name="connsiteX4" fmla="*/ 1514475 w 1638300"/>
              <a:gd name="connsiteY4" fmla="*/ 1038225 h 6219825"/>
              <a:gd name="connsiteX5" fmla="*/ 1638300 w 1638300"/>
              <a:gd name="connsiteY5" fmla="*/ 1247775 h 6219825"/>
              <a:gd name="connsiteX6" fmla="*/ 1638300 w 1638300"/>
              <a:gd name="connsiteY6" fmla="*/ 1390650 h 6219825"/>
              <a:gd name="connsiteX7" fmla="*/ 1581150 w 1638300"/>
              <a:gd name="connsiteY7" fmla="*/ 1543050 h 6219825"/>
              <a:gd name="connsiteX8" fmla="*/ 1495425 w 1638300"/>
              <a:gd name="connsiteY8" fmla="*/ 1685925 h 6219825"/>
              <a:gd name="connsiteX9" fmla="*/ 1162050 w 1638300"/>
              <a:gd name="connsiteY9" fmla="*/ 1666875 h 6219825"/>
              <a:gd name="connsiteX10" fmla="*/ 1181100 w 1638300"/>
              <a:gd name="connsiteY10" fmla="*/ 3981450 h 6219825"/>
              <a:gd name="connsiteX11" fmla="*/ 0 w 1638300"/>
              <a:gd name="connsiteY11" fmla="*/ 3962400 h 6219825"/>
              <a:gd name="connsiteX12" fmla="*/ 38100 w 1638300"/>
              <a:gd name="connsiteY12" fmla="*/ 6219825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8300" h="6219825">
                <a:moveTo>
                  <a:pt x="152400" y="0"/>
                </a:moveTo>
                <a:lnTo>
                  <a:pt x="762000" y="219075"/>
                </a:lnTo>
                <a:lnTo>
                  <a:pt x="1133475" y="438150"/>
                </a:lnTo>
                <a:lnTo>
                  <a:pt x="1314450" y="695325"/>
                </a:lnTo>
                <a:lnTo>
                  <a:pt x="1514475" y="1038225"/>
                </a:lnTo>
                <a:lnTo>
                  <a:pt x="1638300" y="1247775"/>
                </a:lnTo>
                <a:lnTo>
                  <a:pt x="1638300" y="1390650"/>
                </a:lnTo>
                <a:lnTo>
                  <a:pt x="1581150" y="1543050"/>
                </a:lnTo>
                <a:lnTo>
                  <a:pt x="1495425" y="1685925"/>
                </a:lnTo>
                <a:lnTo>
                  <a:pt x="1162050" y="1666875"/>
                </a:lnTo>
                <a:lnTo>
                  <a:pt x="1181100" y="3981450"/>
                </a:lnTo>
                <a:lnTo>
                  <a:pt x="0" y="3962400"/>
                </a:lnTo>
                <a:lnTo>
                  <a:pt x="38100" y="621982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7" name="Freeform: Shape 16">
            <a:extLst>
              <a:ext uri="{FF2B5EF4-FFF2-40B4-BE49-F238E27FC236}">
                <a16:creationId xmlns:a16="http://schemas.microsoft.com/office/drawing/2014/main" id="{1F9B69EB-4BFD-47AB-848E-0E74187B2801}"/>
              </a:ext>
            </a:extLst>
          </p:cNvPr>
          <p:cNvSpPr/>
          <p:nvPr/>
        </p:nvSpPr>
        <p:spPr bwMode="auto">
          <a:xfrm>
            <a:off x="6266044" y="600075"/>
            <a:ext cx="1638300" cy="6219825"/>
          </a:xfrm>
          <a:custGeom>
            <a:avLst/>
            <a:gdLst>
              <a:gd name="connsiteX0" fmla="*/ 152400 w 1638300"/>
              <a:gd name="connsiteY0" fmla="*/ 0 h 6219825"/>
              <a:gd name="connsiteX1" fmla="*/ 762000 w 1638300"/>
              <a:gd name="connsiteY1" fmla="*/ 219075 h 6219825"/>
              <a:gd name="connsiteX2" fmla="*/ 1133475 w 1638300"/>
              <a:gd name="connsiteY2" fmla="*/ 438150 h 6219825"/>
              <a:gd name="connsiteX3" fmla="*/ 1314450 w 1638300"/>
              <a:gd name="connsiteY3" fmla="*/ 695325 h 6219825"/>
              <a:gd name="connsiteX4" fmla="*/ 1514475 w 1638300"/>
              <a:gd name="connsiteY4" fmla="*/ 1038225 h 6219825"/>
              <a:gd name="connsiteX5" fmla="*/ 1638300 w 1638300"/>
              <a:gd name="connsiteY5" fmla="*/ 1247775 h 6219825"/>
              <a:gd name="connsiteX6" fmla="*/ 1638300 w 1638300"/>
              <a:gd name="connsiteY6" fmla="*/ 1390650 h 6219825"/>
              <a:gd name="connsiteX7" fmla="*/ 1581150 w 1638300"/>
              <a:gd name="connsiteY7" fmla="*/ 1543050 h 6219825"/>
              <a:gd name="connsiteX8" fmla="*/ 1495425 w 1638300"/>
              <a:gd name="connsiteY8" fmla="*/ 1685925 h 6219825"/>
              <a:gd name="connsiteX9" fmla="*/ 1162050 w 1638300"/>
              <a:gd name="connsiteY9" fmla="*/ 1666875 h 6219825"/>
              <a:gd name="connsiteX10" fmla="*/ 1181100 w 1638300"/>
              <a:gd name="connsiteY10" fmla="*/ 3981450 h 6219825"/>
              <a:gd name="connsiteX11" fmla="*/ 0 w 1638300"/>
              <a:gd name="connsiteY11" fmla="*/ 3962400 h 6219825"/>
              <a:gd name="connsiteX12" fmla="*/ 38100 w 1638300"/>
              <a:gd name="connsiteY12" fmla="*/ 6219825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8300" h="6219825">
                <a:moveTo>
                  <a:pt x="152400" y="0"/>
                </a:moveTo>
                <a:lnTo>
                  <a:pt x="762000" y="219075"/>
                </a:lnTo>
                <a:lnTo>
                  <a:pt x="1133475" y="438150"/>
                </a:lnTo>
                <a:lnTo>
                  <a:pt x="1314450" y="695325"/>
                </a:lnTo>
                <a:lnTo>
                  <a:pt x="1514475" y="1038225"/>
                </a:lnTo>
                <a:lnTo>
                  <a:pt x="1638300" y="1247775"/>
                </a:lnTo>
                <a:lnTo>
                  <a:pt x="1638300" y="1390650"/>
                </a:lnTo>
                <a:lnTo>
                  <a:pt x="1581150" y="1543050"/>
                </a:lnTo>
                <a:lnTo>
                  <a:pt x="1495425" y="1685925"/>
                </a:lnTo>
                <a:lnTo>
                  <a:pt x="1162050" y="1666875"/>
                </a:lnTo>
                <a:lnTo>
                  <a:pt x="1181100" y="3981450"/>
                </a:lnTo>
                <a:lnTo>
                  <a:pt x="0" y="3962400"/>
                </a:lnTo>
                <a:lnTo>
                  <a:pt x="38100" y="621982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cxnSp>
        <p:nvCxnSpPr>
          <p:cNvPr id="18" name="Straight Connector 17">
            <a:extLst>
              <a:ext uri="{FF2B5EF4-FFF2-40B4-BE49-F238E27FC236}">
                <a16:creationId xmlns:a16="http://schemas.microsoft.com/office/drawing/2014/main" id="{7873ECC0-A481-4FC6-B5CE-E10090FC6C6E}"/>
              </a:ext>
            </a:extLst>
          </p:cNvPr>
          <p:cNvCxnSpPr>
            <a:cxnSpLocks/>
          </p:cNvCxnSpPr>
          <p:nvPr/>
        </p:nvCxnSpPr>
        <p:spPr bwMode="auto">
          <a:xfrm rot="16200000" flipV="1">
            <a:off x="8295663" y="3020614"/>
            <a:ext cx="0" cy="1735138"/>
          </a:xfrm>
          <a:prstGeom prst="line">
            <a:avLst/>
          </a:prstGeom>
          <a:noFill/>
          <a:ln w="38100" cap="flat" cmpd="sng" algn="ctr">
            <a:solidFill>
              <a:srgbClr val="66FF33"/>
            </a:solidFill>
            <a:prstDash val="solid"/>
            <a:round/>
            <a:headEnd type="triangle" w="lg" len="lg"/>
            <a:tailEnd type="triangle" w="lg" len="lg"/>
          </a:ln>
          <a:effectLst/>
        </p:spPr>
      </p:cxnSp>
      <p:sp>
        <p:nvSpPr>
          <p:cNvPr id="19" name="Freeform: Shape 18">
            <a:extLst>
              <a:ext uri="{FF2B5EF4-FFF2-40B4-BE49-F238E27FC236}">
                <a16:creationId xmlns:a16="http://schemas.microsoft.com/office/drawing/2014/main" id="{22BEA726-A65B-4A68-8CA7-A07297E2ACB4}"/>
              </a:ext>
            </a:extLst>
          </p:cNvPr>
          <p:cNvSpPr/>
          <p:nvPr/>
        </p:nvSpPr>
        <p:spPr bwMode="auto">
          <a:xfrm>
            <a:off x="5695950" y="1295400"/>
            <a:ext cx="257175" cy="5553075"/>
          </a:xfrm>
          <a:custGeom>
            <a:avLst/>
            <a:gdLst>
              <a:gd name="connsiteX0" fmla="*/ 28575 w 257175"/>
              <a:gd name="connsiteY0" fmla="*/ 0 h 5553075"/>
              <a:gd name="connsiteX1" fmla="*/ 0 w 257175"/>
              <a:gd name="connsiteY1" fmla="*/ 5076825 h 5553075"/>
              <a:gd name="connsiteX2" fmla="*/ 257175 w 257175"/>
              <a:gd name="connsiteY2" fmla="*/ 5553075 h 5553075"/>
            </a:gdLst>
            <a:ahLst/>
            <a:cxnLst>
              <a:cxn ang="0">
                <a:pos x="connsiteX0" y="connsiteY0"/>
              </a:cxn>
              <a:cxn ang="0">
                <a:pos x="connsiteX1" y="connsiteY1"/>
              </a:cxn>
              <a:cxn ang="0">
                <a:pos x="connsiteX2" y="connsiteY2"/>
              </a:cxn>
            </a:cxnLst>
            <a:rect l="l" t="t" r="r" b="b"/>
            <a:pathLst>
              <a:path w="257175" h="5553075">
                <a:moveTo>
                  <a:pt x="28575" y="0"/>
                </a:moveTo>
                <a:lnTo>
                  <a:pt x="0" y="5076825"/>
                </a:lnTo>
                <a:lnTo>
                  <a:pt x="257175" y="555307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20" name="Freeform: Shape 19">
            <a:extLst>
              <a:ext uri="{FF2B5EF4-FFF2-40B4-BE49-F238E27FC236}">
                <a16:creationId xmlns:a16="http://schemas.microsoft.com/office/drawing/2014/main" id="{D9A9404F-89B5-4D04-AFA5-704D89DA8A57}"/>
              </a:ext>
            </a:extLst>
          </p:cNvPr>
          <p:cNvSpPr/>
          <p:nvPr/>
        </p:nvSpPr>
        <p:spPr bwMode="auto">
          <a:xfrm>
            <a:off x="7437654" y="1285875"/>
            <a:ext cx="257175" cy="5553075"/>
          </a:xfrm>
          <a:custGeom>
            <a:avLst/>
            <a:gdLst>
              <a:gd name="connsiteX0" fmla="*/ 28575 w 257175"/>
              <a:gd name="connsiteY0" fmla="*/ 0 h 5553075"/>
              <a:gd name="connsiteX1" fmla="*/ 0 w 257175"/>
              <a:gd name="connsiteY1" fmla="*/ 5076825 h 5553075"/>
              <a:gd name="connsiteX2" fmla="*/ 257175 w 257175"/>
              <a:gd name="connsiteY2" fmla="*/ 5553075 h 5553075"/>
            </a:gdLst>
            <a:ahLst/>
            <a:cxnLst>
              <a:cxn ang="0">
                <a:pos x="connsiteX0" y="connsiteY0"/>
              </a:cxn>
              <a:cxn ang="0">
                <a:pos x="connsiteX1" y="connsiteY1"/>
              </a:cxn>
              <a:cxn ang="0">
                <a:pos x="connsiteX2" y="connsiteY2"/>
              </a:cxn>
            </a:cxnLst>
            <a:rect l="l" t="t" r="r" b="b"/>
            <a:pathLst>
              <a:path w="257175" h="5553075">
                <a:moveTo>
                  <a:pt x="28575" y="0"/>
                </a:moveTo>
                <a:lnTo>
                  <a:pt x="0" y="5076825"/>
                </a:lnTo>
                <a:lnTo>
                  <a:pt x="257175" y="555307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cxnSp>
        <p:nvCxnSpPr>
          <p:cNvPr id="21" name="Straight Connector 20">
            <a:extLst>
              <a:ext uri="{FF2B5EF4-FFF2-40B4-BE49-F238E27FC236}">
                <a16:creationId xmlns:a16="http://schemas.microsoft.com/office/drawing/2014/main" id="{16ACB859-718A-4C99-B0D3-56E2BDE4447F}"/>
              </a:ext>
            </a:extLst>
          </p:cNvPr>
          <p:cNvCxnSpPr>
            <a:cxnSpLocks/>
          </p:cNvCxnSpPr>
          <p:nvPr/>
        </p:nvCxnSpPr>
        <p:spPr bwMode="auto">
          <a:xfrm rot="16200000" flipV="1">
            <a:off x="6574847" y="3194843"/>
            <a:ext cx="0" cy="1735138"/>
          </a:xfrm>
          <a:prstGeom prst="line">
            <a:avLst/>
          </a:prstGeom>
          <a:noFill/>
          <a:ln w="38100" cap="flat" cmpd="sng" algn="ctr">
            <a:solidFill>
              <a:srgbClr val="66FF33"/>
            </a:solidFill>
            <a:prstDash val="solid"/>
            <a:round/>
            <a:headEnd type="triangle" w="lg" len="lg"/>
            <a:tailEnd type="triangle" w="lg" len="lg"/>
          </a:ln>
          <a:effectLst/>
        </p:spPr>
      </p:cxnSp>
      <p:sp>
        <p:nvSpPr>
          <p:cNvPr id="22" name="TextBox 21">
            <a:extLst>
              <a:ext uri="{FF2B5EF4-FFF2-40B4-BE49-F238E27FC236}">
                <a16:creationId xmlns:a16="http://schemas.microsoft.com/office/drawing/2014/main" id="{34F9E2F7-9E42-4631-9998-5E105145C6E4}"/>
              </a:ext>
            </a:extLst>
          </p:cNvPr>
          <p:cNvSpPr txBox="1"/>
          <p:nvPr/>
        </p:nvSpPr>
        <p:spPr>
          <a:xfrm>
            <a:off x="7870060" y="3587149"/>
            <a:ext cx="1349211" cy="338554"/>
          </a:xfrm>
          <a:prstGeom prst="rect">
            <a:avLst/>
          </a:prstGeom>
          <a:noFill/>
        </p:spPr>
        <p:txBody>
          <a:bodyPr wrap="square" rtlCol="0">
            <a:spAutoFit/>
          </a:bodyPr>
          <a:lstStyle/>
          <a:p>
            <a:r>
              <a:rPr lang="en-US" sz="1600" dirty="0">
                <a:solidFill>
                  <a:srgbClr val="66FF33"/>
                </a:solidFill>
              </a:rPr>
              <a:t>1000’</a:t>
            </a:r>
            <a:endParaRPr lang="en-US" sz="1050" dirty="0">
              <a:solidFill>
                <a:srgbClr val="66FF33"/>
              </a:solidFill>
            </a:endParaRPr>
          </a:p>
        </p:txBody>
      </p:sp>
      <p:sp>
        <p:nvSpPr>
          <p:cNvPr id="23" name="TextBox 22">
            <a:extLst>
              <a:ext uri="{FF2B5EF4-FFF2-40B4-BE49-F238E27FC236}">
                <a16:creationId xmlns:a16="http://schemas.microsoft.com/office/drawing/2014/main" id="{9F006098-0ECD-4729-BFB9-562B23B5FD84}"/>
              </a:ext>
            </a:extLst>
          </p:cNvPr>
          <p:cNvSpPr txBox="1"/>
          <p:nvPr/>
        </p:nvSpPr>
        <p:spPr>
          <a:xfrm>
            <a:off x="6082779" y="3760163"/>
            <a:ext cx="1349211" cy="338554"/>
          </a:xfrm>
          <a:prstGeom prst="rect">
            <a:avLst/>
          </a:prstGeom>
          <a:noFill/>
        </p:spPr>
        <p:txBody>
          <a:bodyPr wrap="square" rtlCol="0">
            <a:spAutoFit/>
          </a:bodyPr>
          <a:lstStyle/>
          <a:p>
            <a:r>
              <a:rPr lang="en-US" sz="1600" dirty="0">
                <a:solidFill>
                  <a:srgbClr val="66FF33"/>
                </a:solidFill>
              </a:rPr>
              <a:t>1000’</a:t>
            </a:r>
            <a:endParaRPr lang="en-US" sz="1050" dirty="0">
              <a:solidFill>
                <a:srgbClr val="66FF33"/>
              </a:solidFill>
            </a:endParaRPr>
          </a:p>
        </p:txBody>
      </p:sp>
      <p:sp>
        <p:nvSpPr>
          <p:cNvPr id="24" name="TextBox 23">
            <a:extLst>
              <a:ext uri="{FF2B5EF4-FFF2-40B4-BE49-F238E27FC236}">
                <a16:creationId xmlns:a16="http://schemas.microsoft.com/office/drawing/2014/main" id="{4E68BDBC-8E8C-4BB1-84F4-5007766547E5}"/>
              </a:ext>
            </a:extLst>
          </p:cNvPr>
          <p:cNvSpPr txBox="1"/>
          <p:nvPr/>
        </p:nvSpPr>
        <p:spPr>
          <a:xfrm rot="16200000">
            <a:off x="5900242" y="5552865"/>
            <a:ext cx="1349211" cy="338554"/>
          </a:xfrm>
          <a:prstGeom prst="rect">
            <a:avLst/>
          </a:prstGeom>
          <a:noFill/>
        </p:spPr>
        <p:txBody>
          <a:bodyPr wrap="square" rtlCol="0">
            <a:spAutoFit/>
          </a:bodyPr>
          <a:lstStyle/>
          <a:p>
            <a:r>
              <a:rPr lang="en-US" sz="1600" dirty="0">
                <a:solidFill>
                  <a:srgbClr val="66FF33"/>
                </a:solidFill>
              </a:rPr>
              <a:t>1000’</a:t>
            </a:r>
            <a:endParaRPr lang="en-US" sz="1050" dirty="0">
              <a:solidFill>
                <a:srgbClr val="66FF33"/>
              </a:solidFill>
            </a:endParaRPr>
          </a:p>
        </p:txBody>
      </p:sp>
      <p:sp>
        <p:nvSpPr>
          <p:cNvPr id="25" name="TextBox 24">
            <a:extLst>
              <a:ext uri="{FF2B5EF4-FFF2-40B4-BE49-F238E27FC236}">
                <a16:creationId xmlns:a16="http://schemas.microsoft.com/office/drawing/2014/main" id="{ACC3A1B7-3035-4A7E-9EA6-D8518F48CB16}"/>
              </a:ext>
            </a:extLst>
          </p:cNvPr>
          <p:cNvSpPr txBox="1"/>
          <p:nvPr/>
        </p:nvSpPr>
        <p:spPr>
          <a:xfrm rot="16200000">
            <a:off x="5621998" y="2287460"/>
            <a:ext cx="1349211" cy="338554"/>
          </a:xfrm>
          <a:prstGeom prst="rect">
            <a:avLst/>
          </a:prstGeom>
          <a:noFill/>
        </p:spPr>
        <p:txBody>
          <a:bodyPr wrap="square" rtlCol="0">
            <a:spAutoFit/>
          </a:bodyPr>
          <a:lstStyle/>
          <a:p>
            <a:r>
              <a:rPr lang="en-US" sz="1600" dirty="0">
                <a:solidFill>
                  <a:srgbClr val="66FF33"/>
                </a:solidFill>
              </a:rPr>
              <a:t>1000’</a:t>
            </a:r>
            <a:endParaRPr lang="en-US" sz="1050" dirty="0">
              <a:solidFill>
                <a:srgbClr val="66FF33"/>
              </a:solidFill>
            </a:endParaRPr>
          </a:p>
        </p:txBody>
      </p:sp>
      <p:sp>
        <p:nvSpPr>
          <p:cNvPr id="26" name="TextBox 25">
            <a:extLst>
              <a:ext uri="{FF2B5EF4-FFF2-40B4-BE49-F238E27FC236}">
                <a16:creationId xmlns:a16="http://schemas.microsoft.com/office/drawing/2014/main" id="{A863F29C-F8C6-4033-A3CE-30AC54B41A1F}"/>
              </a:ext>
            </a:extLst>
          </p:cNvPr>
          <p:cNvSpPr txBox="1"/>
          <p:nvPr/>
        </p:nvSpPr>
        <p:spPr>
          <a:xfrm>
            <a:off x="237488" y="3060144"/>
            <a:ext cx="4220193" cy="3416320"/>
          </a:xfrm>
          <a:prstGeom prst="rect">
            <a:avLst/>
          </a:prstGeom>
          <a:noFill/>
        </p:spPr>
        <p:txBody>
          <a:bodyPr wrap="square" rtlCol="0">
            <a:spAutoFit/>
          </a:bodyPr>
          <a:lstStyle/>
          <a:p>
            <a:pPr algn="l"/>
            <a:endParaRPr lang="en-US" sz="2000" dirty="0"/>
          </a:p>
          <a:p>
            <a:pPr algn="l"/>
            <a:r>
              <a:rPr lang="en-US" sz="2000" dirty="0">
                <a:highlight>
                  <a:srgbClr val="FFFF00"/>
                </a:highlight>
              </a:rPr>
              <a:t>Projection of each property boundary by 1000’ shows total overlap.  This property has 0 area that meets the “optimal” Condition</a:t>
            </a:r>
            <a:r>
              <a:rPr lang="en-US" sz="2000" dirty="0"/>
              <a:t>, not even accounting for the wetland creek that flows through the property, which adds an additional screen of trees. </a:t>
            </a:r>
          </a:p>
          <a:p>
            <a:pPr algn="l"/>
            <a:endParaRPr lang="en-US" sz="1200" dirty="0"/>
          </a:p>
          <a:p>
            <a:pPr algn="l"/>
            <a:endParaRPr lang="en-US" sz="1200" dirty="0"/>
          </a:p>
          <a:p>
            <a:pPr algn="l"/>
            <a:endParaRPr lang="en-US" sz="1200" dirty="0"/>
          </a:p>
        </p:txBody>
      </p:sp>
    </p:spTree>
    <p:extLst>
      <p:ext uri="{BB962C8B-B14F-4D97-AF65-F5344CB8AC3E}">
        <p14:creationId xmlns:p14="http://schemas.microsoft.com/office/powerpoint/2010/main" val="246438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C9C1A-24B6-4B0F-8457-D1CB060C9E2E}"/>
              </a:ext>
            </a:extLst>
          </p:cNvPr>
          <p:cNvSpPr>
            <a:spLocks noGrp="1"/>
          </p:cNvSpPr>
          <p:nvPr>
            <p:ph type="sldNum" sz="quarter" idx="10"/>
          </p:nvPr>
        </p:nvSpPr>
        <p:spPr/>
        <p:txBody>
          <a:bodyPr/>
          <a:lstStyle/>
          <a:p>
            <a:r>
              <a:rPr lang="en-US"/>
              <a:t>Page </a:t>
            </a:r>
            <a:fld id="{572EC98D-7730-467D-BA6C-4057E06E1230}" type="slidenum">
              <a:rPr lang="en-US" smtClean="0"/>
              <a:pPr/>
              <a:t>7</a:t>
            </a:fld>
            <a:endParaRPr lang="en-US"/>
          </a:p>
        </p:txBody>
      </p:sp>
      <p:pic>
        <p:nvPicPr>
          <p:cNvPr id="3" name="Picture 2">
            <a:extLst>
              <a:ext uri="{FF2B5EF4-FFF2-40B4-BE49-F238E27FC236}">
                <a16:creationId xmlns:a16="http://schemas.microsoft.com/office/drawing/2014/main" id="{415DAFA1-13EC-4003-9F08-178A5E37FD02}"/>
              </a:ext>
            </a:extLst>
          </p:cNvPr>
          <p:cNvPicPr>
            <a:picLocks noChangeAspect="1"/>
          </p:cNvPicPr>
          <p:nvPr/>
        </p:nvPicPr>
        <p:blipFill>
          <a:blip r:embed="rId2"/>
          <a:stretch>
            <a:fillRect/>
          </a:stretch>
        </p:blipFill>
        <p:spPr>
          <a:xfrm>
            <a:off x="4671190" y="0"/>
            <a:ext cx="5867140" cy="6858000"/>
          </a:xfrm>
          <a:prstGeom prst="rect">
            <a:avLst/>
          </a:prstGeom>
        </p:spPr>
      </p:pic>
      <p:sp>
        <p:nvSpPr>
          <p:cNvPr id="4" name="Rectangle 3">
            <a:extLst>
              <a:ext uri="{FF2B5EF4-FFF2-40B4-BE49-F238E27FC236}">
                <a16:creationId xmlns:a16="http://schemas.microsoft.com/office/drawing/2014/main" id="{3118D982-DB6A-4874-AFAE-60E11178A1C8}"/>
              </a:ext>
            </a:extLst>
          </p:cNvPr>
          <p:cNvSpPr/>
          <p:nvPr/>
        </p:nvSpPr>
        <p:spPr>
          <a:xfrm>
            <a:off x="146149" y="43755"/>
            <a:ext cx="4409056" cy="1384995"/>
          </a:xfrm>
          <a:prstGeom prst="rect">
            <a:avLst/>
          </a:prstGeom>
        </p:spPr>
        <p:txBody>
          <a:bodyPr wrap="square">
            <a:spAutoFit/>
          </a:bodyPr>
          <a:lstStyle/>
          <a:p>
            <a:r>
              <a:rPr lang="en-US" sz="2800" dirty="0"/>
              <a:t>Malabar West</a:t>
            </a:r>
          </a:p>
          <a:p>
            <a:r>
              <a:rPr lang="en-US" sz="2800" dirty="0"/>
              <a:t>“500 Feet to Screening Trees” Analysis</a:t>
            </a:r>
          </a:p>
        </p:txBody>
      </p:sp>
      <p:sp>
        <p:nvSpPr>
          <p:cNvPr id="6" name="TextBox 5">
            <a:extLst>
              <a:ext uri="{FF2B5EF4-FFF2-40B4-BE49-F238E27FC236}">
                <a16:creationId xmlns:a16="http://schemas.microsoft.com/office/drawing/2014/main" id="{989AB055-6937-4E33-AE50-ADDA1031D5D9}"/>
              </a:ext>
            </a:extLst>
          </p:cNvPr>
          <p:cNvSpPr txBox="1"/>
          <p:nvPr/>
        </p:nvSpPr>
        <p:spPr>
          <a:xfrm>
            <a:off x="303391" y="1498157"/>
            <a:ext cx="3295650" cy="2215991"/>
          </a:xfrm>
          <a:prstGeom prst="rect">
            <a:avLst/>
          </a:prstGeom>
          <a:noFill/>
        </p:spPr>
        <p:txBody>
          <a:bodyPr wrap="square" rtlCol="0">
            <a:spAutoFit/>
          </a:bodyPr>
          <a:lstStyle/>
          <a:p>
            <a:pPr algn="l"/>
            <a:r>
              <a:rPr lang="en-US" dirty="0"/>
              <a:t>Green Arrow on Map Represents 500’ to property boundaries and/or tall trees</a:t>
            </a:r>
          </a:p>
          <a:p>
            <a:pPr algn="l"/>
            <a:endParaRPr lang="en-US" sz="1400" dirty="0"/>
          </a:p>
          <a:p>
            <a:pPr algn="l"/>
            <a:endParaRPr lang="en-US" sz="1400" dirty="0"/>
          </a:p>
          <a:p>
            <a:pPr algn="l"/>
            <a:endParaRPr lang="en-US" sz="1400" dirty="0"/>
          </a:p>
        </p:txBody>
      </p:sp>
      <p:cxnSp>
        <p:nvCxnSpPr>
          <p:cNvPr id="10" name="Straight Connector 9">
            <a:extLst>
              <a:ext uri="{FF2B5EF4-FFF2-40B4-BE49-F238E27FC236}">
                <a16:creationId xmlns:a16="http://schemas.microsoft.com/office/drawing/2014/main" id="{0008A4FF-7573-455C-8544-069074AAA0D2}"/>
              </a:ext>
            </a:extLst>
          </p:cNvPr>
          <p:cNvCxnSpPr/>
          <p:nvPr/>
        </p:nvCxnSpPr>
        <p:spPr bwMode="auto">
          <a:xfrm flipV="1">
            <a:off x="3862959" y="1547211"/>
            <a:ext cx="0" cy="1735138"/>
          </a:xfrm>
          <a:prstGeom prst="line">
            <a:avLst/>
          </a:prstGeom>
          <a:noFill/>
          <a:ln w="38100" cap="flat" cmpd="sng" algn="ctr">
            <a:solidFill>
              <a:srgbClr val="66FF33"/>
            </a:solidFill>
            <a:prstDash val="solid"/>
            <a:round/>
            <a:headEnd type="triangle" w="lg" len="lg"/>
            <a:tailEnd type="triangle" w="lg" len="lg"/>
          </a:ln>
          <a:effectLst/>
        </p:spPr>
      </p:cxnSp>
      <p:cxnSp>
        <p:nvCxnSpPr>
          <p:cNvPr id="11" name="Straight Connector 10">
            <a:extLst>
              <a:ext uri="{FF2B5EF4-FFF2-40B4-BE49-F238E27FC236}">
                <a16:creationId xmlns:a16="http://schemas.microsoft.com/office/drawing/2014/main" id="{6D1E2042-B2E3-4B54-8633-AD6DA1AAF75A}"/>
              </a:ext>
            </a:extLst>
          </p:cNvPr>
          <p:cNvCxnSpPr/>
          <p:nvPr/>
        </p:nvCxnSpPr>
        <p:spPr bwMode="auto">
          <a:xfrm>
            <a:off x="5934075" y="6832600"/>
            <a:ext cx="2057400" cy="0"/>
          </a:xfrm>
          <a:prstGeom prst="line">
            <a:avLst/>
          </a:prstGeom>
          <a:noFill/>
          <a:ln w="38100" cap="flat" cmpd="sng" algn="ctr">
            <a:solidFill>
              <a:srgbClr val="66FF33"/>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98D9CA14-588D-41CA-9967-D605DCDC3616}"/>
              </a:ext>
            </a:extLst>
          </p:cNvPr>
          <p:cNvCxnSpPr/>
          <p:nvPr/>
        </p:nvCxnSpPr>
        <p:spPr bwMode="auto">
          <a:xfrm>
            <a:off x="5812660" y="5903595"/>
            <a:ext cx="2057400" cy="0"/>
          </a:xfrm>
          <a:prstGeom prst="line">
            <a:avLst/>
          </a:prstGeom>
          <a:noFill/>
          <a:ln w="38100" cap="flat" cmpd="sng" algn="ctr">
            <a:solidFill>
              <a:srgbClr val="66FF33"/>
            </a:solidFill>
            <a:prstDash val="solid"/>
            <a:round/>
            <a:headEnd type="none" w="med" len="med"/>
            <a:tailEnd type="none" w="med" len="med"/>
          </a:ln>
          <a:effectLst/>
        </p:spPr>
      </p:cxnSp>
      <p:sp>
        <p:nvSpPr>
          <p:cNvPr id="13" name="Freeform: Shape 12">
            <a:extLst>
              <a:ext uri="{FF2B5EF4-FFF2-40B4-BE49-F238E27FC236}">
                <a16:creationId xmlns:a16="http://schemas.microsoft.com/office/drawing/2014/main" id="{C558AACC-6535-4FF8-8BD0-108C91903BF9}"/>
              </a:ext>
            </a:extLst>
          </p:cNvPr>
          <p:cNvSpPr/>
          <p:nvPr/>
        </p:nvSpPr>
        <p:spPr bwMode="auto">
          <a:xfrm>
            <a:off x="5734050" y="581025"/>
            <a:ext cx="3876675" cy="1695450"/>
          </a:xfrm>
          <a:custGeom>
            <a:avLst/>
            <a:gdLst>
              <a:gd name="connsiteX0" fmla="*/ 0 w 3876675"/>
              <a:gd name="connsiteY0" fmla="*/ 704850 h 1695450"/>
              <a:gd name="connsiteX1" fmla="*/ 1181100 w 3876675"/>
              <a:gd name="connsiteY1" fmla="*/ 1257300 h 1695450"/>
              <a:gd name="connsiteX2" fmla="*/ 1076325 w 3876675"/>
              <a:gd name="connsiteY2" fmla="*/ 904875 h 1695450"/>
              <a:gd name="connsiteX3" fmla="*/ 1152525 w 3876675"/>
              <a:gd name="connsiteY3" fmla="*/ 638175 h 1695450"/>
              <a:gd name="connsiteX4" fmla="*/ 1857375 w 3876675"/>
              <a:gd name="connsiteY4" fmla="*/ 666750 h 1695450"/>
              <a:gd name="connsiteX5" fmla="*/ 1828800 w 3876675"/>
              <a:gd name="connsiteY5" fmla="*/ 1133475 h 1695450"/>
              <a:gd name="connsiteX6" fmla="*/ 1933575 w 3876675"/>
              <a:gd name="connsiteY6" fmla="*/ 1181100 h 1695450"/>
              <a:gd name="connsiteX7" fmla="*/ 2152650 w 3876675"/>
              <a:gd name="connsiteY7" fmla="*/ 1209675 h 1695450"/>
              <a:gd name="connsiteX8" fmla="*/ 2371725 w 3876675"/>
              <a:gd name="connsiteY8" fmla="*/ 1209675 h 1695450"/>
              <a:gd name="connsiteX9" fmla="*/ 2381250 w 3876675"/>
              <a:gd name="connsiteY9" fmla="*/ 0 h 1695450"/>
              <a:gd name="connsiteX10" fmla="*/ 2695575 w 3876675"/>
              <a:gd name="connsiteY10" fmla="*/ 123825 h 1695450"/>
              <a:gd name="connsiteX11" fmla="*/ 3057525 w 3876675"/>
              <a:gd name="connsiteY11" fmla="*/ 238125 h 1695450"/>
              <a:gd name="connsiteX12" fmla="*/ 3295650 w 3876675"/>
              <a:gd name="connsiteY12" fmla="*/ 381000 h 1695450"/>
              <a:gd name="connsiteX13" fmla="*/ 3524250 w 3876675"/>
              <a:gd name="connsiteY13" fmla="*/ 657225 h 1695450"/>
              <a:gd name="connsiteX14" fmla="*/ 3609975 w 3876675"/>
              <a:gd name="connsiteY14" fmla="*/ 771525 h 1695450"/>
              <a:gd name="connsiteX15" fmla="*/ 3752850 w 3876675"/>
              <a:gd name="connsiteY15" fmla="*/ 1019175 h 1695450"/>
              <a:gd name="connsiteX16" fmla="*/ 3876675 w 3876675"/>
              <a:gd name="connsiteY16" fmla="*/ 1238250 h 1695450"/>
              <a:gd name="connsiteX17" fmla="*/ 3876675 w 3876675"/>
              <a:gd name="connsiteY17" fmla="*/ 1343025 h 1695450"/>
              <a:gd name="connsiteX18" fmla="*/ 3819525 w 3876675"/>
              <a:gd name="connsiteY18" fmla="*/ 1543050 h 1695450"/>
              <a:gd name="connsiteX19" fmla="*/ 3752850 w 3876675"/>
              <a:gd name="connsiteY19" fmla="*/ 1676400 h 1695450"/>
              <a:gd name="connsiteX20" fmla="*/ 3590925 w 3876675"/>
              <a:gd name="connsiteY20" fmla="*/ 1695450 h 1695450"/>
              <a:gd name="connsiteX21" fmla="*/ 3409950 w 3876675"/>
              <a:gd name="connsiteY21" fmla="*/ 1666875 h 16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675" h="1695450">
                <a:moveTo>
                  <a:pt x="0" y="704850"/>
                </a:moveTo>
                <a:lnTo>
                  <a:pt x="1181100" y="1257300"/>
                </a:lnTo>
                <a:lnTo>
                  <a:pt x="1076325" y="904875"/>
                </a:lnTo>
                <a:lnTo>
                  <a:pt x="1152525" y="638175"/>
                </a:lnTo>
                <a:lnTo>
                  <a:pt x="1857375" y="666750"/>
                </a:lnTo>
                <a:lnTo>
                  <a:pt x="1828800" y="1133475"/>
                </a:lnTo>
                <a:lnTo>
                  <a:pt x="1933575" y="1181100"/>
                </a:lnTo>
                <a:lnTo>
                  <a:pt x="2152650" y="1209675"/>
                </a:lnTo>
                <a:lnTo>
                  <a:pt x="2371725" y="1209675"/>
                </a:lnTo>
                <a:lnTo>
                  <a:pt x="2381250" y="0"/>
                </a:lnTo>
                <a:lnTo>
                  <a:pt x="2695575" y="123825"/>
                </a:lnTo>
                <a:lnTo>
                  <a:pt x="3057525" y="238125"/>
                </a:lnTo>
                <a:lnTo>
                  <a:pt x="3295650" y="381000"/>
                </a:lnTo>
                <a:lnTo>
                  <a:pt x="3524250" y="657225"/>
                </a:lnTo>
                <a:lnTo>
                  <a:pt x="3609975" y="771525"/>
                </a:lnTo>
                <a:lnTo>
                  <a:pt x="3752850" y="1019175"/>
                </a:lnTo>
                <a:lnTo>
                  <a:pt x="3876675" y="1238250"/>
                </a:lnTo>
                <a:lnTo>
                  <a:pt x="3876675" y="1343025"/>
                </a:lnTo>
                <a:lnTo>
                  <a:pt x="3819525" y="1543050"/>
                </a:lnTo>
                <a:lnTo>
                  <a:pt x="3752850" y="1676400"/>
                </a:lnTo>
                <a:lnTo>
                  <a:pt x="3590925" y="1695450"/>
                </a:lnTo>
                <a:lnTo>
                  <a:pt x="3409950" y="166687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4" name="Freeform: Shape 13">
            <a:extLst>
              <a:ext uri="{FF2B5EF4-FFF2-40B4-BE49-F238E27FC236}">
                <a16:creationId xmlns:a16="http://schemas.microsoft.com/office/drawing/2014/main" id="{E40696D6-7926-4ADA-B819-F14980EF701C}"/>
              </a:ext>
            </a:extLst>
          </p:cNvPr>
          <p:cNvSpPr/>
          <p:nvPr/>
        </p:nvSpPr>
        <p:spPr bwMode="auto">
          <a:xfrm>
            <a:off x="5734050" y="1458990"/>
            <a:ext cx="3876675" cy="1695450"/>
          </a:xfrm>
          <a:custGeom>
            <a:avLst/>
            <a:gdLst>
              <a:gd name="connsiteX0" fmla="*/ 0 w 3876675"/>
              <a:gd name="connsiteY0" fmla="*/ 704850 h 1695450"/>
              <a:gd name="connsiteX1" fmla="*/ 1181100 w 3876675"/>
              <a:gd name="connsiteY1" fmla="*/ 1257300 h 1695450"/>
              <a:gd name="connsiteX2" fmla="*/ 1076325 w 3876675"/>
              <a:gd name="connsiteY2" fmla="*/ 904875 h 1695450"/>
              <a:gd name="connsiteX3" fmla="*/ 1152525 w 3876675"/>
              <a:gd name="connsiteY3" fmla="*/ 638175 h 1695450"/>
              <a:gd name="connsiteX4" fmla="*/ 1857375 w 3876675"/>
              <a:gd name="connsiteY4" fmla="*/ 666750 h 1695450"/>
              <a:gd name="connsiteX5" fmla="*/ 1828800 w 3876675"/>
              <a:gd name="connsiteY5" fmla="*/ 1133475 h 1695450"/>
              <a:gd name="connsiteX6" fmla="*/ 1933575 w 3876675"/>
              <a:gd name="connsiteY6" fmla="*/ 1181100 h 1695450"/>
              <a:gd name="connsiteX7" fmla="*/ 2152650 w 3876675"/>
              <a:gd name="connsiteY7" fmla="*/ 1209675 h 1695450"/>
              <a:gd name="connsiteX8" fmla="*/ 2371725 w 3876675"/>
              <a:gd name="connsiteY8" fmla="*/ 1209675 h 1695450"/>
              <a:gd name="connsiteX9" fmla="*/ 2381250 w 3876675"/>
              <a:gd name="connsiteY9" fmla="*/ 0 h 1695450"/>
              <a:gd name="connsiteX10" fmla="*/ 2695575 w 3876675"/>
              <a:gd name="connsiteY10" fmla="*/ 123825 h 1695450"/>
              <a:gd name="connsiteX11" fmla="*/ 3057525 w 3876675"/>
              <a:gd name="connsiteY11" fmla="*/ 238125 h 1695450"/>
              <a:gd name="connsiteX12" fmla="*/ 3295650 w 3876675"/>
              <a:gd name="connsiteY12" fmla="*/ 381000 h 1695450"/>
              <a:gd name="connsiteX13" fmla="*/ 3524250 w 3876675"/>
              <a:gd name="connsiteY13" fmla="*/ 657225 h 1695450"/>
              <a:gd name="connsiteX14" fmla="*/ 3609975 w 3876675"/>
              <a:gd name="connsiteY14" fmla="*/ 771525 h 1695450"/>
              <a:gd name="connsiteX15" fmla="*/ 3752850 w 3876675"/>
              <a:gd name="connsiteY15" fmla="*/ 1019175 h 1695450"/>
              <a:gd name="connsiteX16" fmla="*/ 3876675 w 3876675"/>
              <a:gd name="connsiteY16" fmla="*/ 1238250 h 1695450"/>
              <a:gd name="connsiteX17" fmla="*/ 3876675 w 3876675"/>
              <a:gd name="connsiteY17" fmla="*/ 1343025 h 1695450"/>
              <a:gd name="connsiteX18" fmla="*/ 3819525 w 3876675"/>
              <a:gd name="connsiteY18" fmla="*/ 1543050 h 1695450"/>
              <a:gd name="connsiteX19" fmla="*/ 3752850 w 3876675"/>
              <a:gd name="connsiteY19" fmla="*/ 1676400 h 1695450"/>
              <a:gd name="connsiteX20" fmla="*/ 3590925 w 3876675"/>
              <a:gd name="connsiteY20" fmla="*/ 1695450 h 1695450"/>
              <a:gd name="connsiteX21" fmla="*/ 3409950 w 3876675"/>
              <a:gd name="connsiteY21" fmla="*/ 1666875 h 16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675" h="1695450">
                <a:moveTo>
                  <a:pt x="0" y="704850"/>
                </a:moveTo>
                <a:lnTo>
                  <a:pt x="1181100" y="1257300"/>
                </a:lnTo>
                <a:lnTo>
                  <a:pt x="1076325" y="904875"/>
                </a:lnTo>
                <a:lnTo>
                  <a:pt x="1152525" y="638175"/>
                </a:lnTo>
                <a:lnTo>
                  <a:pt x="1857375" y="666750"/>
                </a:lnTo>
                <a:lnTo>
                  <a:pt x="1828800" y="1133475"/>
                </a:lnTo>
                <a:lnTo>
                  <a:pt x="1933575" y="1181100"/>
                </a:lnTo>
                <a:lnTo>
                  <a:pt x="2152650" y="1209675"/>
                </a:lnTo>
                <a:lnTo>
                  <a:pt x="2371725" y="1209675"/>
                </a:lnTo>
                <a:lnTo>
                  <a:pt x="2381250" y="0"/>
                </a:lnTo>
                <a:lnTo>
                  <a:pt x="2695575" y="123825"/>
                </a:lnTo>
                <a:lnTo>
                  <a:pt x="3057525" y="238125"/>
                </a:lnTo>
                <a:lnTo>
                  <a:pt x="3295650" y="381000"/>
                </a:lnTo>
                <a:lnTo>
                  <a:pt x="3524250" y="657225"/>
                </a:lnTo>
                <a:lnTo>
                  <a:pt x="3609975" y="771525"/>
                </a:lnTo>
                <a:lnTo>
                  <a:pt x="3752850" y="1019175"/>
                </a:lnTo>
                <a:lnTo>
                  <a:pt x="3876675" y="1238250"/>
                </a:lnTo>
                <a:lnTo>
                  <a:pt x="3876675" y="1343025"/>
                </a:lnTo>
                <a:lnTo>
                  <a:pt x="3819525" y="1543050"/>
                </a:lnTo>
                <a:lnTo>
                  <a:pt x="3752850" y="1676400"/>
                </a:lnTo>
                <a:lnTo>
                  <a:pt x="3590925" y="1695450"/>
                </a:lnTo>
                <a:lnTo>
                  <a:pt x="3409950" y="166687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cxnSp>
        <p:nvCxnSpPr>
          <p:cNvPr id="15" name="Straight Connector 14">
            <a:extLst>
              <a:ext uri="{FF2B5EF4-FFF2-40B4-BE49-F238E27FC236}">
                <a16:creationId xmlns:a16="http://schemas.microsoft.com/office/drawing/2014/main" id="{CB410C90-BABC-4228-8117-9AFEA8F29D6A}"/>
              </a:ext>
            </a:extLst>
          </p:cNvPr>
          <p:cNvCxnSpPr/>
          <p:nvPr/>
        </p:nvCxnSpPr>
        <p:spPr bwMode="auto">
          <a:xfrm flipV="1">
            <a:off x="6463284" y="1617662"/>
            <a:ext cx="0" cy="868680"/>
          </a:xfrm>
          <a:prstGeom prst="line">
            <a:avLst/>
          </a:prstGeom>
          <a:noFill/>
          <a:ln w="38100" cap="flat" cmpd="sng" algn="ctr">
            <a:solidFill>
              <a:srgbClr val="66FF33"/>
            </a:solidFill>
            <a:prstDash val="solid"/>
            <a:round/>
            <a:headEnd type="triangle" w="lg" len="lg"/>
            <a:tailEnd type="triangle" w="lg" len="lg"/>
          </a:ln>
          <a:effectLst/>
        </p:spPr>
      </p:cxnSp>
      <p:sp>
        <p:nvSpPr>
          <p:cNvPr id="16" name="Freeform: Shape 15">
            <a:extLst>
              <a:ext uri="{FF2B5EF4-FFF2-40B4-BE49-F238E27FC236}">
                <a16:creationId xmlns:a16="http://schemas.microsoft.com/office/drawing/2014/main" id="{81B9B764-7D0A-4C49-839D-69C32E9BBA92}"/>
              </a:ext>
            </a:extLst>
          </p:cNvPr>
          <p:cNvSpPr/>
          <p:nvPr/>
        </p:nvSpPr>
        <p:spPr bwMode="auto">
          <a:xfrm>
            <a:off x="7972425" y="590550"/>
            <a:ext cx="1638300" cy="6219825"/>
          </a:xfrm>
          <a:custGeom>
            <a:avLst/>
            <a:gdLst>
              <a:gd name="connsiteX0" fmla="*/ 152400 w 1638300"/>
              <a:gd name="connsiteY0" fmla="*/ 0 h 6219825"/>
              <a:gd name="connsiteX1" fmla="*/ 762000 w 1638300"/>
              <a:gd name="connsiteY1" fmla="*/ 219075 h 6219825"/>
              <a:gd name="connsiteX2" fmla="*/ 1133475 w 1638300"/>
              <a:gd name="connsiteY2" fmla="*/ 438150 h 6219825"/>
              <a:gd name="connsiteX3" fmla="*/ 1314450 w 1638300"/>
              <a:gd name="connsiteY3" fmla="*/ 695325 h 6219825"/>
              <a:gd name="connsiteX4" fmla="*/ 1514475 w 1638300"/>
              <a:gd name="connsiteY4" fmla="*/ 1038225 h 6219825"/>
              <a:gd name="connsiteX5" fmla="*/ 1638300 w 1638300"/>
              <a:gd name="connsiteY5" fmla="*/ 1247775 h 6219825"/>
              <a:gd name="connsiteX6" fmla="*/ 1638300 w 1638300"/>
              <a:gd name="connsiteY6" fmla="*/ 1390650 h 6219825"/>
              <a:gd name="connsiteX7" fmla="*/ 1581150 w 1638300"/>
              <a:gd name="connsiteY7" fmla="*/ 1543050 h 6219825"/>
              <a:gd name="connsiteX8" fmla="*/ 1495425 w 1638300"/>
              <a:gd name="connsiteY8" fmla="*/ 1685925 h 6219825"/>
              <a:gd name="connsiteX9" fmla="*/ 1162050 w 1638300"/>
              <a:gd name="connsiteY9" fmla="*/ 1666875 h 6219825"/>
              <a:gd name="connsiteX10" fmla="*/ 1181100 w 1638300"/>
              <a:gd name="connsiteY10" fmla="*/ 3981450 h 6219825"/>
              <a:gd name="connsiteX11" fmla="*/ 0 w 1638300"/>
              <a:gd name="connsiteY11" fmla="*/ 3962400 h 6219825"/>
              <a:gd name="connsiteX12" fmla="*/ 38100 w 1638300"/>
              <a:gd name="connsiteY12" fmla="*/ 6219825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8300" h="6219825">
                <a:moveTo>
                  <a:pt x="152400" y="0"/>
                </a:moveTo>
                <a:lnTo>
                  <a:pt x="762000" y="219075"/>
                </a:lnTo>
                <a:lnTo>
                  <a:pt x="1133475" y="438150"/>
                </a:lnTo>
                <a:lnTo>
                  <a:pt x="1314450" y="695325"/>
                </a:lnTo>
                <a:lnTo>
                  <a:pt x="1514475" y="1038225"/>
                </a:lnTo>
                <a:lnTo>
                  <a:pt x="1638300" y="1247775"/>
                </a:lnTo>
                <a:lnTo>
                  <a:pt x="1638300" y="1390650"/>
                </a:lnTo>
                <a:lnTo>
                  <a:pt x="1581150" y="1543050"/>
                </a:lnTo>
                <a:lnTo>
                  <a:pt x="1495425" y="1685925"/>
                </a:lnTo>
                <a:lnTo>
                  <a:pt x="1162050" y="1666875"/>
                </a:lnTo>
                <a:lnTo>
                  <a:pt x="1181100" y="3981450"/>
                </a:lnTo>
                <a:lnTo>
                  <a:pt x="0" y="3962400"/>
                </a:lnTo>
                <a:lnTo>
                  <a:pt x="38100" y="621982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7" name="Freeform: Shape 16">
            <a:extLst>
              <a:ext uri="{FF2B5EF4-FFF2-40B4-BE49-F238E27FC236}">
                <a16:creationId xmlns:a16="http://schemas.microsoft.com/office/drawing/2014/main" id="{1F9B69EB-4BFD-47AB-848E-0E74187B2801}"/>
              </a:ext>
            </a:extLst>
          </p:cNvPr>
          <p:cNvSpPr/>
          <p:nvPr/>
        </p:nvSpPr>
        <p:spPr bwMode="auto">
          <a:xfrm>
            <a:off x="7049420" y="571500"/>
            <a:ext cx="1638300" cy="6219825"/>
          </a:xfrm>
          <a:custGeom>
            <a:avLst/>
            <a:gdLst>
              <a:gd name="connsiteX0" fmla="*/ 152400 w 1638300"/>
              <a:gd name="connsiteY0" fmla="*/ 0 h 6219825"/>
              <a:gd name="connsiteX1" fmla="*/ 762000 w 1638300"/>
              <a:gd name="connsiteY1" fmla="*/ 219075 h 6219825"/>
              <a:gd name="connsiteX2" fmla="*/ 1133475 w 1638300"/>
              <a:gd name="connsiteY2" fmla="*/ 438150 h 6219825"/>
              <a:gd name="connsiteX3" fmla="*/ 1314450 w 1638300"/>
              <a:gd name="connsiteY3" fmla="*/ 695325 h 6219825"/>
              <a:gd name="connsiteX4" fmla="*/ 1514475 w 1638300"/>
              <a:gd name="connsiteY4" fmla="*/ 1038225 h 6219825"/>
              <a:gd name="connsiteX5" fmla="*/ 1638300 w 1638300"/>
              <a:gd name="connsiteY5" fmla="*/ 1247775 h 6219825"/>
              <a:gd name="connsiteX6" fmla="*/ 1638300 w 1638300"/>
              <a:gd name="connsiteY6" fmla="*/ 1390650 h 6219825"/>
              <a:gd name="connsiteX7" fmla="*/ 1581150 w 1638300"/>
              <a:gd name="connsiteY7" fmla="*/ 1543050 h 6219825"/>
              <a:gd name="connsiteX8" fmla="*/ 1495425 w 1638300"/>
              <a:gd name="connsiteY8" fmla="*/ 1685925 h 6219825"/>
              <a:gd name="connsiteX9" fmla="*/ 1162050 w 1638300"/>
              <a:gd name="connsiteY9" fmla="*/ 1666875 h 6219825"/>
              <a:gd name="connsiteX10" fmla="*/ 1181100 w 1638300"/>
              <a:gd name="connsiteY10" fmla="*/ 3981450 h 6219825"/>
              <a:gd name="connsiteX11" fmla="*/ 0 w 1638300"/>
              <a:gd name="connsiteY11" fmla="*/ 3962400 h 6219825"/>
              <a:gd name="connsiteX12" fmla="*/ 38100 w 1638300"/>
              <a:gd name="connsiteY12" fmla="*/ 6219825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8300" h="6219825">
                <a:moveTo>
                  <a:pt x="152400" y="0"/>
                </a:moveTo>
                <a:lnTo>
                  <a:pt x="762000" y="219075"/>
                </a:lnTo>
                <a:lnTo>
                  <a:pt x="1133475" y="438150"/>
                </a:lnTo>
                <a:lnTo>
                  <a:pt x="1314450" y="695325"/>
                </a:lnTo>
                <a:lnTo>
                  <a:pt x="1514475" y="1038225"/>
                </a:lnTo>
                <a:lnTo>
                  <a:pt x="1638300" y="1247775"/>
                </a:lnTo>
                <a:lnTo>
                  <a:pt x="1638300" y="1390650"/>
                </a:lnTo>
                <a:lnTo>
                  <a:pt x="1581150" y="1543050"/>
                </a:lnTo>
                <a:lnTo>
                  <a:pt x="1495425" y="1685925"/>
                </a:lnTo>
                <a:lnTo>
                  <a:pt x="1162050" y="1666875"/>
                </a:lnTo>
                <a:lnTo>
                  <a:pt x="1181100" y="3981450"/>
                </a:lnTo>
                <a:lnTo>
                  <a:pt x="0" y="3962400"/>
                </a:lnTo>
                <a:lnTo>
                  <a:pt x="38100" y="621982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19" name="Freeform: Shape 18">
            <a:extLst>
              <a:ext uri="{FF2B5EF4-FFF2-40B4-BE49-F238E27FC236}">
                <a16:creationId xmlns:a16="http://schemas.microsoft.com/office/drawing/2014/main" id="{22BEA726-A65B-4A68-8CA7-A07297E2ACB4}"/>
              </a:ext>
            </a:extLst>
          </p:cNvPr>
          <p:cNvSpPr/>
          <p:nvPr/>
        </p:nvSpPr>
        <p:spPr bwMode="auto">
          <a:xfrm>
            <a:off x="5695950" y="1295400"/>
            <a:ext cx="257175" cy="5553075"/>
          </a:xfrm>
          <a:custGeom>
            <a:avLst/>
            <a:gdLst>
              <a:gd name="connsiteX0" fmla="*/ 28575 w 257175"/>
              <a:gd name="connsiteY0" fmla="*/ 0 h 5553075"/>
              <a:gd name="connsiteX1" fmla="*/ 0 w 257175"/>
              <a:gd name="connsiteY1" fmla="*/ 5076825 h 5553075"/>
              <a:gd name="connsiteX2" fmla="*/ 257175 w 257175"/>
              <a:gd name="connsiteY2" fmla="*/ 5553075 h 5553075"/>
            </a:gdLst>
            <a:ahLst/>
            <a:cxnLst>
              <a:cxn ang="0">
                <a:pos x="connsiteX0" y="connsiteY0"/>
              </a:cxn>
              <a:cxn ang="0">
                <a:pos x="connsiteX1" y="connsiteY1"/>
              </a:cxn>
              <a:cxn ang="0">
                <a:pos x="connsiteX2" y="connsiteY2"/>
              </a:cxn>
            </a:cxnLst>
            <a:rect l="l" t="t" r="r" b="b"/>
            <a:pathLst>
              <a:path w="257175" h="5553075">
                <a:moveTo>
                  <a:pt x="28575" y="0"/>
                </a:moveTo>
                <a:lnTo>
                  <a:pt x="0" y="5076825"/>
                </a:lnTo>
                <a:lnTo>
                  <a:pt x="257175" y="555307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20" name="Freeform: Shape 19">
            <a:extLst>
              <a:ext uri="{FF2B5EF4-FFF2-40B4-BE49-F238E27FC236}">
                <a16:creationId xmlns:a16="http://schemas.microsoft.com/office/drawing/2014/main" id="{D9A9404F-89B5-4D04-AFA5-704D89DA8A57}"/>
              </a:ext>
            </a:extLst>
          </p:cNvPr>
          <p:cNvSpPr/>
          <p:nvPr/>
        </p:nvSpPr>
        <p:spPr bwMode="auto">
          <a:xfrm>
            <a:off x="6627765" y="1254126"/>
            <a:ext cx="257175" cy="5553075"/>
          </a:xfrm>
          <a:custGeom>
            <a:avLst/>
            <a:gdLst>
              <a:gd name="connsiteX0" fmla="*/ 28575 w 257175"/>
              <a:gd name="connsiteY0" fmla="*/ 0 h 5553075"/>
              <a:gd name="connsiteX1" fmla="*/ 0 w 257175"/>
              <a:gd name="connsiteY1" fmla="*/ 5076825 h 5553075"/>
              <a:gd name="connsiteX2" fmla="*/ 257175 w 257175"/>
              <a:gd name="connsiteY2" fmla="*/ 5553075 h 5553075"/>
            </a:gdLst>
            <a:ahLst/>
            <a:cxnLst>
              <a:cxn ang="0">
                <a:pos x="connsiteX0" y="connsiteY0"/>
              </a:cxn>
              <a:cxn ang="0">
                <a:pos x="connsiteX1" y="connsiteY1"/>
              </a:cxn>
              <a:cxn ang="0">
                <a:pos x="connsiteX2" y="connsiteY2"/>
              </a:cxn>
            </a:cxnLst>
            <a:rect l="l" t="t" r="r" b="b"/>
            <a:pathLst>
              <a:path w="257175" h="5553075">
                <a:moveTo>
                  <a:pt x="28575" y="0"/>
                </a:moveTo>
                <a:lnTo>
                  <a:pt x="0" y="5076825"/>
                </a:lnTo>
                <a:lnTo>
                  <a:pt x="257175" y="5553075"/>
                </a:lnTo>
              </a:path>
            </a:pathLst>
          </a:custGeom>
          <a:noFill/>
          <a:ln w="38100" cap="flat" cmpd="sng" algn="ctr">
            <a:solidFill>
              <a:srgbClr val="66FF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25" name="TextBox 24">
            <a:extLst>
              <a:ext uri="{FF2B5EF4-FFF2-40B4-BE49-F238E27FC236}">
                <a16:creationId xmlns:a16="http://schemas.microsoft.com/office/drawing/2014/main" id="{ACC3A1B7-3035-4A7E-9EA6-D8518F48CB16}"/>
              </a:ext>
            </a:extLst>
          </p:cNvPr>
          <p:cNvSpPr txBox="1"/>
          <p:nvPr/>
        </p:nvSpPr>
        <p:spPr>
          <a:xfrm rot="16200000">
            <a:off x="5645428" y="1871574"/>
            <a:ext cx="1349211" cy="338554"/>
          </a:xfrm>
          <a:prstGeom prst="rect">
            <a:avLst/>
          </a:prstGeom>
          <a:noFill/>
        </p:spPr>
        <p:txBody>
          <a:bodyPr wrap="square" rtlCol="0">
            <a:spAutoFit/>
          </a:bodyPr>
          <a:lstStyle/>
          <a:p>
            <a:r>
              <a:rPr lang="en-US" sz="1600" dirty="0">
                <a:solidFill>
                  <a:srgbClr val="66FF33"/>
                </a:solidFill>
              </a:rPr>
              <a:t>500’</a:t>
            </a:r>
            <a:endParaRPr lang="en-US" sz="1050" dirty="0">
              <a:solidFill>
                <a:srgbClr val="66FF33"/>
              </a:solidFill>
            </a:endParaRPr>
          </a:p>
        </p:txBody>
      </p:sp>
      <p:sp>
        <p:nvSpPr>
          <p:cNvPr id="26" name="TextBox 25">
            <a:extLst>
              <a:ext uri="{FF2B5EF4-FFF2-40B4-BE49-F238E27FC236}">
                <a16:creationId xmlns:a16="http://schemas.microsoft.com/office/drawing/2014/main" id="{A863F29C-F8C6-4033-A3CE-30AC54B41A1F}"/>
              </a:ext>
            </a:extLst>
          </p:cNvPr>
          <p:cNvSpPr txBox="1"/>
          <p:nvPr/>
        </p:nvSpPr>
        <p:spPr>
          <a:xfrm>
            <a:off x="237488" y="3060144"/>
            <a:ext cx="4220193" cy="3539430"/>
          </a:xfrm>
          <a:prstGeom prst="rect">
            <a:avLst/>
          </a:prstGeom>
          <a:noFill/>
        </p:spPr>
        <p:txBody>
          <a:bodyPr wrap="square" rtlCol="0">
            <a:spAutoFit/>
          </a:bodyPr>
          <a:lstStyle/>
          <a:p>
            <a:pPr algn="l"/>
            <a:endParaRPr lang="en-US" sz="2000" dirty="0"/>
          </a:p>
          <a:p>
            <a:pPr algn="l"/>
            <a:r>
              <a:rPr lang="en-US" sz="2000" dirty="0">
                <a:highlight>
                  <a:srgbClr val="FFFF00"/>
                </a:highlight>
              </a:rPr>
              <a:t>Projection of each property boundary by 500’ shows a small area in the property center that is left.  It is dominated by a drainage creek that feeds Turkey Creek channel D, and the Malabar ROW for Briar Creek Blvd (100’ wide, property of Town of Malabar). </a:t>
            </a:r>
            <a:endParaRPr lang="en-US" sz="1200" dirty="0"/>
          </a:p>
          <a:p>
            <a:pPr algn="l"/>
            <a:endParaRPr lang="en-US" sz="1200" dirty="0"/>
          </a:p>
          <a:p>
            <a:pPr algn="l"/>
            <a:endParaRPr lang="en-US" sz="1200" dirty="0"/>
          </a:p>
        </p:txBody>
      </p:sp>
      <p:cxnSp>
        <p:nvCxnSpPr>
          <p:cNvPr id="27" name="Straight Connector 26">
            <a:extLst>
              <a:ext uri="{FF2B5EF4-FFF2-40B4-BE49-F238E27FC236}">
                <a16:creationId xmlns:a16="http://schemas.microsoft.com/office/drawing/2014/main" id="{BC0F12E2-3DBF-483A-84F4-25B382D48C01}"/>
              </a:ext>
            </a:extLst>
          </p:cNvPr>
          <p:cNvCxnSpPr/>
          <p:nvPr/>
        </p:nvCxnSpPr>
        <p:spPr bwMode="auto">
          <a:xfrm flipV="1">
            <a:off x="6463284" y="5922645"/>
            <a:ext cx="0" cy="868680"/>
          </a:xfrm>
          <a:prstGeom prst="line">
            <a:avLst/>
          </a:prstGeom>
          <a:noFill/>
          <a:ln w="38100" cap="flat" cmpd="sng" algn="ctr">
            <a:solidFill>
              <a:srgbClr val="66FF33"/>
            </a:solidFill>
            <a:prstDash val="solid"/>
            <a:round/>
            <a:headEnd type="triangle" w="lg" len="lg"/>
            <a:tailEnd type="triangle" w="lg" len="lg"/>
          </a:ln>
          <a:effectLst/>
        </p:spPr>
      </p:cxnSp>
      <p:cxnSp>
        <p:nvCxnSpPr>
          <p:cNvPr id="28" name="Straight Connector 27">
            <a:extLst>
              <a:ext uri="{FF2B5EF4-FFF2-40B4-BE49-F238E27FC236}">
                <a16:creationId xmlns:a16="http://schemas.microsoft.com/office/drawing/2014/main" id="{317BBB69-F2C0-4633-B217-D414D7CDE2EF}"/>
              </a:ext>
            </a:extLst>
          </p:cNvPr>
          <p:cNvCxnSpPr>
            <a:cxnSpLocks/>
          </p:cNvCxnSpPr>
          <p:nvPr/>
        </p:nvCxnSpPr>
        <p:spPr bwMode="auto">
          <a:xfrm rot="5400000" flipV="1">
            <a:off x="6185653" y="2994660"/>
            <a:ext cx="0" cy="868680"/>
          </a:xfrm>
          <a:prstGeom prst="line">
            <a:avLst/>
          </a:prstGeom>
          <a:noFill/>
          <a:ln w="38100" cap="flat" cmpd="sng" algn="ctr">
            <a:solidFill>
              <a:srgbClr val="66FF33"/>
            </a:solidFill>
            <a:prstDash val="solid"/>
            <a:round/>
            <a:headEnd type="triangle" w="lg" len="lg"/>
            <a:tailEnd type="triangle" w="lg" len="lg"/>
          </a:ln>
          <a:effectLst/>
        </p:spPr>
      </p:cxnSp>
      <p:cxnSp>
        <p:nvCxnSpPr>
          <p:cNvPr id="29" name="Straight Connector 28">
            <a:extLst>
              <a:ext uri="{FF2B5EF4-FFF2-40B4-BE49-F238E27FC236}">
                <a16:creationId xmlns:a16="http://schemas.microsoft.com/office/drawing/2014/main" id="{F8A65FE3-7756-401A-9DF9-426A477FF577}"/>
              </a:ext>
            </a:extLst>
          </p:cNvPr>
          <p:cNvCxnSpPr>
            <a:cxnSpLocks/>
          </p:cNvCxnSpPr>
          <p:nvPr/>
        </p:nvCxnSpPr>
        <p:spPr bwMode="auto">
          <a:xfrm rot="5400000" flipV="1">
            <a:off x="8672418" y="3004185"/>
            <a:ext cx="0" cy="868680"/>
          </a:xfrm>
          <a:prstGeom prst="line">
            <a:avLst/>
          </a:prstGeom>
          <a:noFill/>
          <a:ln w="38100" cap="flat" cmpd="sng" algn="ctr">
            <a:solidFill>
              <a:srgbClr val="66FF33"/>
            </a:solidFill>
            <a:prstDash val="solid"/>
            <a:round/>
            <a:headEnd type="triangle" w="lg" len="lg"/>
            <a:tailEnd type="triangle" w="lg" len="lg"/>
          </a:ln>
          <a:effectLst/>
        </p:spPr>
      </p:cxnSp>
      <p:sp>
        <p:nvSpPr>
          <p:cNvPr id="30" name="TextBox 29">
            <a:extLst>
              <a:ext uri="{FF2B5EF4-FFF2-40B4-BE49-F238E27FC236}">
                <a16:creationId xmlns:a16="http://schemas.microsoft.com/office/drawing/2014/main" id="{86DD13C1-1814-4A29-AF1A-D7472AB5C56E}"/>
              </a:ext>
            </a:extLst>
          </p:cNvPr>
          <p:cNvSpPr txBox="1"/>
          <p:nvPr/>
        </p:nvSpPr>
        <p:spPr>
          <a:xfrm>
            <a:off x="8051214" y="3116996"/>
            <a:ext cx="1349211" cy="338554"/>
          </a:xfrm>
          <a:prstGeom prst="rect">
            <a:avLst/>
          </a:prstGeom>
          <a:noFill/>
        </p:spPr>
        <p:txBody>
          <a:bodyPr wrap="square" rtlCol="0">
            <a:spAutoFit/>
          </a:bodyPr>
          <a:lstStyle/>
          <a:p>
            <a:r>
              <a:rPr lang="en-US" sz="1600" dirty="0">
                <a:solidFill>
                  <a:srgbClr val="66FF33"/>
                </a:solidFill>
              </a:rPr>
              <a:t>500’</a:t>
            </a:r>
            <a:endParaRPr lang="en-US" sz="1050" dirty="0">
              <a:solidFill>
                <a:srgbClr val="66FF33"/>
              </a:solidFill>
            </a:endParaRPr>
          </a:p>
        </p:txBody>
      </p:sp>
      <p:sp>
        <p:nvSpPr>
          <p:cNvPr id="31" name="TextBox 30">
            <a:extLst>
              <a:ext uri="{FF2B5EF4-FFF2-40B4-BE49-F238E27FC236}">
                <a16:creationId xmlns:a16="http://schemas.microsoft.com/office/drawing/2014/main" id="{2BD14C28-B957-46EB-876A-2511F5285549}"/>
              </a:ext>
            </a:extLst>
          </p:cNvPr>
          <p:cNvSpPr txBox="1"/>
          <p:nvPr/>
        </p:nvSpPr>
        <p:spPr>
          <a:xfrm>
            <a:off x="5542698" y="3127206"/>
            <a:ext cx="1349211" cy="338554"/>
          </a:xfrm>
          <a:prstGeom prst="rect">
            <a:avLst/>
          </a:prstGeom>
          <a:noFill/>
        </p:spPr>
        <p:txBody>
          <a:bodyPr wrap="square" rtlCol="0">
            <a:spAutoFit/>
          </a:bodyPr>
          <a:lstStyle/>
          <a:p>
            <a:r>
              <a:rPr lang="en-US" sz="1600" dirty="0">
                <a:solidFill>
                  <a:srgbClr val="66FF33"/>
                </a:solidFill>
              </a:rPr>
              <a:t>500’</a:t>
            </a:r>
            <a:endParaRPr lang="en-US" sz="1050" dirty="0">
              <a:solidFill>
                <a:srgbClr val="66FF33"/>
              </a:solidFill>
            </a:endParaRPr>
          </a:p>
        </p:txBody>
      </p:sp>
      <p:sp>
        <p:nvSpPr>
          <p:cNvPr id="32" name="TextBox 31">
            <a:extLst>
              <a:ext uri="{FF2B5EF4-FFF2-40B4-BE49-F238E27FC236}">
                <a16:creationId xmlns:a16="http://schemas.microsoft.com/office/drawing/2014/main" id="{D2036BF4-F66C-423B-9210-4A95DDC3A363}"/>
              </a:ext>
            </a:extLst>
          </p:cNvPr>
          <p:cNvSpPr txBox="1"/>
          <p:nvPr/>
        </p:nvSpPr>
        <p:spPr>
          <a:xfrm rot="16200000">
            <a:off x="5528182" y="6119050"/>
            <a:ext cx="1349211" cy="338554"/>
          </a:xfrm>
          <a:prstGeom prst="rect">
            <a:avLst/>
          </a:prstGeom>
          <a:noFill/>
        </p:spPr>
        <p:txBody>
          <a:bodyPr wrap="square" rtlCol="0">
            <a:spAutoFit/>
          </a:bodyPr>
          <a:lstStyle/>
          <a:p>
            <a:r>
              <a:rPr lang="en-US" sz="1600" dirty="0">
                <a:solidFill>
                  <a:srgbClr val="66FF33"/>
                </a:solidFill>
              </a:rPr>
              <a:t>500’</a:t>
            </a:r>
            <a:endParaRPr lang="en-US" sz="1050" dirty="0">
              <a:solidFill>
                <a:srgbClr val="66FF33"/>
              </a:solidFill>
            </a:endParaRPr>
          </a:p>
        </p:txBody>
      </p:sp>
      <p:sp>
        <p:nvSpPr>
          <p:cNvPr id="5" name="Freeform: Shape 4">
            <a:extLst>
              <a:ext uri="{FF2B5EF4-FFF2-40B4-BE49-F238E27FC236}">
                <a16:creationId xmlns:a16="http://schemas.microsoft.com/office/drawing/2014/main" id="{9D233450-EC37-4095-A00F-FF2C950F9376}"/>
              </a:ext>
            </a:extLst>
          </p:cNvPr>
          <p:cNvSpPr/>
          <p:nvPr/>
        </p:nvSpPr>
        <p:spPr bwMode="auto">
          <a:xfrm>
            <a:off x="6657975" y="2124075"/>
            <a:ext cx="1524000" cy="3752850"/>
          </a:xfrm>
          <a:custGeom>
            <a:avLst/>
            <a:gdLst>
              <a:gd name="connsiteX0" fmla="*/ 0 w 1524000"/>
              <a:gd name="connsiteY0" fmla="*/ 485775 h 3752850"/>
              <a:gd name="connsiteX1" fmla="*/ 9525 w 1524000"/>
              <a:gd name="connsiteY1" fmla="*/ 3752850 h 3752850"/>
              <a:gd name="connsiteX2" fmla="*/ 371475 w 1524000"/>
              <a:gd name="connsiteY2" fmla="*/ 3752850 h 3752850"/>
              <a:gd name="connsiteX3" fmla="*/ 352425 w 1524000"/>
              <a:gd name="connsiteY3" fmla="*/ 2390775 h 3752850"/>
              <a:gd name="connsiteX4" fmla="*/ 1343025 w 1524000"/>
              <a:gd name="connsiteY4" fmla="*/ 2390775 h 3752850"/>
              <a:gd name="connsiteX5" fmla="*/ 1295400 w 1524000"/>
              <a:gd name="connsiteY5" fmla="*/ 1504950 h 3752850"/>
              <a:gd name="connsiteX6" fmla="*/ 1524000 w 1524000"/>
              <a:gd name="connsiteY6" fmla="*/ 1504950 h 3752850"/>
              <a:gd name="connsiteX7" fmla="*/ 1524000 w 1524000"/>
              <a:gd name="connsiteY7" fmla="*/ 561975 h 3752850"/>
              <a:gd name="connsiteX8" fmla="*/ 1295400 w 1524000"/>
              <a:gd name="connsiteY8" fmla="*/ 590550 h 3752850"/>
              <a:gd name="connsiteX9" fmla="*/ 1000125 w 1524000"/>
              <a:gd name="connsiteY9" fmla="*/ 552450 h 3752850"/>
              <a:gd name="connsiteX10" fmla="*/ 876300 w 1524000"/>
              <a:gd name="connsiteY10" fmla="*/ 485775 h 3752850"/>
              <a:gd name="connsiteX11" fmla="*/ 866775 w 1524000"/>
              <a:gd name="connsiteY11" fmla="*/ 28575 h 3752850"/>
              <a:gd name="connsiteX12" fmla="*/ 257175 w 1524000"/>
              <a:gd name="connsiteY12" fmla="*/ 0 h 3752850"/>
              <a:gd name="connsiteX13" fmla="*/ 219075 w 1524000"/>
              <a:gd name="connsiteY13" fmla="*/ 228600 h 3752850"/>
              <a:gd name="connsiteX14" fmla="*/ 314325 w 1524000"/>
              <a:gd name="connsiteY14" fmla="*/ 600075 h 3752850"/>
              <a:gd name="connsiteX15" fmla="*/ 304800 w 1524000"/>
              <a:gd name="connsiteY15" fmla="*/ 638175 h 3752850"/>
              <a:gd name="connsiteX16" fmla="*/ 0 w 1524000"/>
              <a:gd name="connsiteY16" fmla="*/ 485775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0" h="3752850">
                <a:moveTo>
                  <a:pt x="0" y="485775"/>
                </a:moveTo>
                <a:lnTo>
                  <a:pt x="9525" y="3752850"/>
                </a:lnTo>
                <a:lnTo>
                  <a:pt x="371475" y="3752850"/>
                </a:lnTo>
                <a:lnTo>
                  <a:pt x="352425" y="2390775"/>
                </a:lnTo>
                <a:lnTo>
                  <a:pt x="1343025" y="2390775"/>
                </a:lnTo>
                <a:lnTo>
                  <a:pt x="1295400" y="1504950"/>
                </a:lnTo>
                <a:lnTo>
                  <a:pt x="1524000" y="1504950"/>
                </a:lnTo>
                <a:lnTo>
                  <a:pt x="1524000" y="561975"/>
                </a:lnTo>
                <a:lnTo>
                  <a:pt x="1295400" y="590550"/>
                </a:lnTo>
                <a:lnTo>
                  <a:pt x="1000125" y="552450"/>
                </a:lnTo>
                <a:lnTo>
                  <a:pt x="876300" y="485775"/>
                </a:lnTo>
                <a:lnTo>
                  <a:pt x="866775" y="28575"/>
                </a:lnTo>
                <a:lnTo>
                  <a:pt x="257175" y="0"/>
                </a:lnTo>
                <a:lnTo>
                  <a:pt x="219075" y="228600"/>
                </a:lnTo>
                <a:lnTo>
                  <a:pt x="314325" y="600075"/>
                </a:lnTo>
                <a:lnTo>
                  <a:pt x="304800" y="638175"/>
                </a:lnTo>
                <a:lnTo>
                  <a:pt x="0" y="485775"/>
                </a:lnTo>
                <a:close/>
              </a:path>
            </a:pathLst>
          </a:custGeom>
          <a:solidFill>
            <a:srgbClr val="00FFFF">
              <a:alpha val="38039"/>
            </a:srgbClr>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rebuchet MS" pitchFamily="34" charset="0"/>
            </a:endParaRPr>
          </a:p>
        </p:txBody>
      </p:sp>
      <p:sp>
        <p:nvSpPr>
          <p:cNvPr id="33" name="Freeform: Shape 32">
            <a:extLst>
              <a:ext uri="{FF2B5EF4-FFF2-40B4-BE49-F238E27FC236}">
                <a16:creationId xmlns:a16="http://schemas.microsoft.com/office/drawing/2014/main" id="{F69354E7-F8A8-4CCB-AC6E-19C3AE54DC02}"/>
              </a:ext>
            </a:extLst>
          </p:cNvPr>
          <p:cNvSpPr/>
          <p:nvPr/>
        </p:nvSpPr>
        <p:spPr bwMode="auto">
          <a:xfrm>
            <a:off x="7058025" y="2171700"/>
            <a:ext cx="752475" cy="3048000"/>
          </a:xfrm>
          <a:custGeom>
            <a:avLst/>
            <a:gdLst>
              <a:gd name="connsiteX0" fmla="*/ 0 w 752475"/>
              <a:gd name="connsiteY0" fmla="*/ 9525 h 3048000"/>
              <a:gd name="connsiteX1" fmla="*/ 371475 w 752475"/>
              <a:gd name="connsiteY1" fmla="*/ 1209675 h 3048000"/>
              <a:gd name="connsiteX2" fmla="*/ 400050 w 752475"/>
              <a:gd name="connsiteY2" fmla="*/ 1581150 h 3048000"/>
              <a:gd name="connsiteX3" fmla="*/ 447675 w 752475"/>
              <a:gd name="connsiteY3" fmla="*/ 1952625 h 3048000"/>
              <a:gd name="connsiteX4" fmla="*/ 523875 w 752475"/>
              <a:gd name="connsiteY4" fmla="*/ 2257425 h 3048000"/>
              <a:gd name="connsiteX5" fmla="*/ 561975 w 752475"/>
              <a:gd name="connsiteY5" fmla="*/ 2305050 h 3048000"/>
              <a:gd name="connsiteX6" fmla="*/ 600075 w 752475"/>
              <a:gd name="connsiteY6" fmla="*/ 2647950 h 3048000"/>
              <a:gd name="connsiteX7" fmla="*/ 590550 w 752475"/>
              <a:gd name="connsiteY7" fmla="*/ 2933700 h 3048000"/>
              <a:gd name="connsiteX8" fmla="*/ 581025 w 752475"/>
              <a:gd name="connsiteY8" fmla="*/ 3048000 h 3048000"/>
              <a:gd name="connsiteX9" fmla="*/ 676275 w 752475"/>
              <a:gd name="connsiteY9" fmla="*/ 3028950 h 3048000"/>
              <a:gd name="connsiteX10" fmla="*/ 714375 w 752475"/>
              <a:gd name="connsiteY10" fmla="*/ 2828925 h 3048000"/>
              <a:gd name="connsiteX11" fmla="*/ 752475 w 752475"/>
              <a:gd name="connsiteY11" fmla="*/ 2600325 h 3048000"/>
              <a:gd name="connsiteX12" fmla="*/ 742950 w 752475"/>
              <a:gd name="connsiteY12" fmla="*/ 2438400 h 3048000"/>
              <a:gd name="connsiteX13" fmla="*/ 723900 w 752475"/>
              <a:gd name="connsiteY13" fmla="*/ 2228850 h 3048000"/>
              <a:gd name="connsiteX14" fmla="*/ 628650 w 752475"/>
              <a:gd name="connsiteY14" fmla="*/ 1962150 h 3048000"/>
              <a:gd name="connsiteX15" fmla="*/ 571500 w 752475"/>
              <a:gd name="connsiteY15" fmla="*/ 1724025 h 3048000"/>
              <a:gd name="connsiteX16" fmla="*/ 542925 w 752475"/>
              <a:gd name="connsiteY16" fmla="*/ 1476375 h 3048000"/>
              <a:gd name="connsiteX17" fmla="*/ 504825 w 752475"/>
              <a:gd name="connsiteY17" fmla="*/ 1200150 h 3048000"/>
              <a:gd name="connsiteX18" fmla="*/ 390525 w 752475"/>
              <a:gd name="connsiteY18" fmla="*/ 809625 h 3048000"/>
              <a:gd name="connsiteX19" fmla="*/ 257175 w 752475"/>
              <a:gd name="connsiteY19" fmla="*/ 400050 h 3048000"/>
              <a:gd name="connsiteX20" fmla="*/ 209550 w 752475"/>
              <a:gd name="connsiteY20" fmla="*/ 161925 h 3048000"/>
              <a:gd name="connsiteX21" fmla="*/ 161925 w 752475"/>
              <a:gd name="connsiteY21" fmla="*/ 38100 h 3048000"/>
              <a:gd name="connsiteX22" fmla="*/ 76200 w 752475"/>
              <a:gd name="connsiteY22" fmla="*/ 0 h 3048000"/>
              <a:gd name="connsiteX23" fmla="*/ 0 w 752475"/>
              <a:gd name="connsiteY23" fmla="*/ 9525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2475" h="3048000">
                <a:moveTo>
                  <a:pt x="0" y="9525"/>
                </a:moveTo>
                <a:lnTo>
                  <a:pt x="371475" y="1209675"/>
                </a:lnTo>
                <a:lnTo>
                  <a:pt x="400050" y="1581150"/>
                </a:lnTo>
                <a:lnTo>
                  <a:pt x="447675" y="1952625"/>
                </a:lnTo>
                <a:lnTo>
                  <a:pt x="523875" y="2257425"/>
                </a:lnTo>
                <a:lnTo>
                  <a:pt x="561975" y="2305050"/>
                </a:lnTo>
                <a:lnTo>
                  <a:pt x="600075" y="2647950"/>
                </a:lnTo>
                <a:lnTo>
                  <a:pt x="590550" y="2933700"/>
                </a:lnTo>
                <a:lnTo>
                  <a:pt x="581025" y="3048000"/>
                </a:lnTo>
                <a:lnTo>
                  <a:pt x="676275" y="3028950"/>
                </a:lnTo>
                <a:lnTo>
                  <a:pt x="714375" y="2828925"/>
                </a:lnTo>
                <a:lnTo>
                  <a:pt x="752475" y="2600325"/>
                </a:lnTo>
                <a:lnTo>
                  <a:pt x="742950" y="2438400"/>
                </a:lnTo>
                <a:lnTo>
                  <a:pt x="723900" y="2228850"/>
                </a:lnTo>
                <a:lnTo>
                  <a:pt x="628650" y="1962150"/>
                </a:lnTo>
                <a:lnTo>
                  <a:pt x="571500" y="1724025"/>
                </a:lnTo>
                <a:lnTo>
                  <a:pt x="542925" y="1476375"/>
                </a:lnTo>
                <a:lnTo>
                  <a:pt x="504825" y="1200150"/>
                </a:lnTo>
                <a:lnTo>
                  <a:pt x="390525" y="809625"/>
                </a:lnTo>
                <a:lnTo>
                  <a:pt x="257175" y="400050"/>
                </a:lnTo>
                <a:lnTo>
                  <a:pt x="209550" y="161925"/>
                </a:lnTo>
                <a:lnTo>
                  <a:pt x="161925" y="38100"/>
                </a:lnTo>
                <a:lnTo>
                  <a:pt x="76200" y="0"/>
                </a:lnTo>
                <a:lnTo>
                  <a:pt x="0" y="9525"/>
                </a:lnTo>
                <a:close/>
              </a:path>
            </a:pathLst>
          </a:custGeom>
          <a:solidFill>
            <a:srgbClr val="00FFFF">
              <a:alpha val="69804"/>
            </a:srgbClr>
          </a:solid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7" name="Freeform: Shape 6">
            <a:extLst>
              <a:ext uri="{FF2B5EF4-FFF2-40B4-BE49-F238E27FC236}">
                <a16:creationId xmlns:a16="http://schemas.microsoft.com/office/drawing/2014/main" id="{D665873B-E862-4C11-93A5-0EC05EDF7A6B}"/>
              </a:ext>
            </a:extLst>
          </p:cNvPr>
          <p:cNvSpPr/>
          <p:nvPr/>
        </p:nvSpPr>
        <p:spPr bwMode="auto">
          <a:xfrm>
            <a:off x="6886575" y="1866900"/>
            <a:ext cx="981075" cy="4933950"/>
          </a:xfrm>
          <a:custGeom>
            <a:avLst/>
            <a:gdLst>
              <a:gd name="connsiteX0" fmla="*/ 0 w 981075"/>
              <a:gd name="connsiteY0" fmla="*/ 0 h 4933950"/>
              <a:gd name="connsiteX1" fmla="*/ 133350 w 981075"/>
              <a:gd name="connsiteY1" fmla="*/ 581025 h 4933950"/>
              <a:gd name="connsiteX2" fmla="*/ 238125 w 981075"/>
              <a:gd name="connsiteY2" fmla="*/ 1114425 h 4933950"/>
              <a:gd name="connsiteX3" fmla="*/ 409575 w 981075"/>
              <a:gd name="connsiteY3" fmla="*/ 1457325 h 4933950"/>
              <a:gd name="connsiteX4" fmla="*/ 647700 w 981075"/>
              <a:gd name="connsiteY4" fmla="*/ 1790700 h 4933950"/>
              <a:gd name="connsiteX5" fmla="*/ 809625 w 981075"/>
              <a:gd name="connsiteY5" fmla="*/ 2066925 h 4933950"/>
              <a:gd name="connsiteX6" fmla="*/ 952500 w 981075"/>
              <a:gd name="connsiteY6" fmla="*/ 2409825 h 4933950"/>
              <a:gd name="connsiteX7" fmla="*/ 981075 w 981075"/>
              <a:gd name="connsiteY7" fmla="*/ 2667000 h 4933950"/>
              <a:gd name="connsiteX8" fmla="*/ 981075 w 981075"/>
              <a:gd name="connsiteY8" fmla="*/ 2952750 h 4933950"/>
              <a:gd name="connsiteX9" fmla="*/ 933450 w 981075"/>
              <a:gd name="connsiteY9" fmla="*/ 3209925 h 4933950"/>
              <a:gd name="connsiteX10" fmla="*/ 847725 w 981075"/>
              <a:gd name="connsiteY10" fmla="*/ 3438525 h 4933950"/>
              <a:gd name="connsiteX11" fmla="*/ 733425 w 981075"/>
              <a:gd name="connsiteY11" fmla="*/ 3619500 h 4933950"/>
              <a:gd name="connsiteX12" fmla="*/ 476250 w 981075"/>
              <a:gd name="connsiteY12" fmla="*/ 3943350 h 4933950"/>
              <a:gd name="connsiteX13" fmla="*/ 342900 w 981075"/>
              <a:gd name="connsiteY13" fmla="*/ 4152900 h 4933950"/>
              <a:gd name="connsiteX14" fmla="*/ 276225 w 981075"/>
              <a:gd name="connsiteY14" fmla="*/ 4438650 h 4933950"/>
              <a:gd name="connsiteX15" fmla="*/ 295275 w 981075"/>
              <a:gd name="connsiteY15" fmla="*/ 4724400 h 4933950"/>
              <a:gd name="connsiteX16" fmla="*/ 304800 w 981075"/>
              <a:gd name="connsiteY16" fmla="*/ 4933950 h 493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1075" h="4933950">
                <a:moveTo>
                  <a:pt x="0" y="0"/>
                </a:moveTo>
                <a:lnTo>
                  <a:pt x="133350" y="581025"/>
                </a:lnTo>
                <a:lnTo>
                  <a:pt x="238125" y="1114425"/>
                </a:lnTo>
                <a:lnTo>
                  <a:pt x="409575" y="1457325"/>
                </a:lnTo>
                <a:lnTo>
                  <a:pt x="647700" y="1790700"/>
                </a:lnTo>
                <a:lnTo>
                  <a:pt x="809625" y="2066925"/>
                </a:lnTo>
                <a:lnTo>
                  <a:pt x="952500" y="2409825"/>
                </a:lnTo>
                <a:lnTo>
                  <a:pt x="981075" y="2667000"/>
                </a:lnTo>
                <a:lnTo>
                  <a:pt x="981075" y="2952750"/>
                </a:lnTo>
                <a:lnTo>
                  <a:pt x="933450" y="3209925"/>
                </a:lnTo>
                <a:lnTo>
                  <a:pt x="847725" y="3438525"/>
                </a:lnTo>
                <a:lnTo>
                  <a:pt x="733425" y="3619500"/>
                </a:lnTo>
                <a:lnTo>
                  <a:pt x="476250" y="3943350"/>
                </a:lnTo>
                <a:lnTo>
                  <a:pt x="342900" y="4152900"/>
                </a:lnTo>
                <a:lnTo>
                  <a:pt x="276225" y="4438650"/>
                </a:lnTo>
                <a:lnTo>
                  <a:pt x="295275" y="4724400"/>
                </a:lnTo>
                <a:lnTo>
                  <a:pt x="304800" y="4933950"/>
                </a:lnTo>
              </a:path>
            </a:pathLst>
          </a:custGeom>
          <a:noFill/>
          <a:ln w="57150" cap="flat" cmpd="sng" algn="ctr">
            <a:solidFill>
              <a:srgbClr val="FF99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rebuchet MS" pitchFamily="34" charset="0"/>
            </a:endParaRPr>
          </a:p>
        </p:txBody>
      </p:sp>
      <p:sp>
        <p:nvSpPr>
          <p:cNvPr id="34" name="TextBox 33">
            <a:extLst>
              <a:ext uri="{FF2B5EF4-FFF2-40B4-BE49-F238E27FC236}">
                <a16:creationId xmlns:a16="http://schemas.microsoft.com/office/drawing/2014/main" id="{0AAA2299-A229-46BD-B271-562BB41E1E16}"/>
              </a:ext>
            </a:extLst>
          </p:cNvPr>
          <p:cNvSpPr txBox="1"/>
          <p:nvPr/>
        </p:nvSpPr>
        <p:spPr>
          <a:xfrm>
            <a:off x="8181975" y="5640169"/>
            <a:ext cx="2540000" cy="646331"/>
          </a:xfrm>
          <a:prstGeom prst="rect">
            <a:avLst/>
          </a:prstGeom>
          <a:solidFill>
            <a:schemeClr val="bg1"/>
          </a:solidFill>
          <a:ln w="38100">
            <a:solidFill>
              <a:srgbClr val="FF9933"/>
            </a:solidFill>
          </a:ln>
        </p:spPr>
        <p:txBody>
          <a:bodyPr wrap="square" rtlCol="0">
            <a:spAutoFit/>
          </a:bodyPr>
          <a:lstStyle/>
          <a:p>
            <a:r>
              <a:rPr lang="en-US" sz="1800" dirty="0"/>
              <a:t>Briar Creek Blvd ROW (Town of Malabar)</a:t>
            </a:r>
          </a:p>
        </p:txBody>
      </p:sp>
      <p:cxnSp>
        <p:nvCxnSpPr>
          <p:cNvPr id="36" name="Straight Arrow Connector 35">
            <a:extLst>
              <a:ext uri="{FF2B5EF4-FFF2-40B4-BE49-F238E27FC236}">
                <a16:creationId xmlns:a16="http://schemas.microsoft.com/office/drawing/2014/main" id="{2C329C15-46C4-4EFA-96C3-6C6615435A82}"/>
              </a:ext>
            </a:extLst>
          </p:cNvPr>
          <p:cNvCxnSpPr>
            <a:stCxn id="34" idx="1"/>
            <a:endCxn id="7" idx="11"/>
          </p:cNvCxnSpPr>
          <p:nvPr/>
        </p:nvCxnSpPr>
        <p:spPr bwMode="auto">
          <a:xfrm flipH="1" flipV="1">
            <a:off x="7620000" y="5486400"/>
            <a:ext cx="561975" cy="476935"/>
          </a:xfrm>
          <a:prstGeom prst="straightConnector1">
            <a:avLst/>
          </a:prstGeom>
          <a:noFill/>
          <a:ln w="38100" cap="flat" cmpd="sng" algn="ctr">
            <a:solidFill>
              <a:srgbClr val="FF9933"/>
            </a:solidFill>
            <a:prstDash val="solid"/>
            <a:round/>
            <a:headEnd type="none" w="med" len="med"/>
            <a:tailEnd type="triangle"/>
          </a:ln>
          <a:effectLst/>
        </p:spPr>
      </p:cxnSp>
      <p:sp>
        <p:nvSpPr>
          <p:cNvPr id="37" name="TextBox 36">
            <a:extLst>
              <a:ext uri="{FF2B5EF4-FFF2-40B4-BE49-F238E27FC236}">
                <a16:creationId xmlns:a16="http://schemas.microsoft.com/office/drawing/2014/main" id="{B161D9B0-69A8-4369-B0D0-EB2EFB92B381}"/>
              </a:ext>
            </a:extLst>
          </p:cNvPr>
          <p:cNvSpPr txBox="1"/>
          <p:nvPr/>
        </p:nvSpPr>
        <p:spPr>
          <a:xfrm>
            <a:off x="8200310" y="4783261"/>
            <a:ext cx="2540000" cy="369332"/>
          </a:xfrm>
          <a:prstGeom prst="rect">
            <a:avLst/>
          </a:prstGeom>
          <a:solidFill>
            <a:schemeClr val="bg1"/>
          </a:solidFill>
          <a:ln w="38100">
            <a:solidFill>
              <a:schemeClr val="accent6"/>
            </a:solidFill>
          </a:ln>
        </p:spPr>
        <p:txBody>
          <a:bodyPr wrap="square" rtlCol="0">
            <a:spAutoFit/>
          </a:bodyPr>
          <a:lstStyle/>
          <a:p>
            <a:r>
              <a:rPr lang="en-US" sz="1800" dirty="0"/>
              <a:t>Drainage Creek</a:t>
            </a:r>
          </a:p>
        </p:txBody>
      </p:sp>
      <p:cxnSp>
        <p:nvCxnSpPr>
          <p:cNvPr id="38" name="Straight Arrow Connector 37">
            <a:extLst>
              <a:ext uri="{FF2B5EF4-FFF2-40B4-BE49-F238E27FC236}">
                <a16:creationId xmlns:a16="http://schemas.microsoft.com/office/drawing/2014/main" id="{373072DE-EFC6-4150-AA2C-40A5FF2F8E67}"/>
              </a:ext>
            </a:extLst>
          </p:cNvPr>
          <p:cNvCxnSpPr/>
          <p:nvPr/>
        </p:nvCxnSpPr>
        <p:spPr bwMode="auto">
          <a:xfrm flipH="1" flipV="1">
            <a:off x="7639050" y="4318928"/>
            <a:ext cx="561975" cy="476935"/>
          </a:xfrm>
          <a:prstGeom prst="straightConnector1">
            <a:avLst/>
          </a:prstGeom>
          <a:noFill/>
          <a:ln w="38100" cap="flat" cmpd="sng" algn="ctr">
            <a:solidFill>
              <a:schemeClr val="accent6"/>
            </a:solidFill>
            <a:prstDash val="solid"/>
            <a:round/>
            <a:headEnd type="none" w="med" len="med"/>
            <a:tailEnd type="triangle"/>
          </a:ln>
          <a:effectLst/>
        </p:spPr>
      </p:cxnSp>
    </p:spTree>
    <p:extLst>
      <p:ext uri="{BB962C8B-B14F-4D97-AF65-F5344CB8AC3E}">
        <p14:creationId xmlns:p14="http://schemas.microsoft.com/office/powerpoint/2010/main" val="22088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35C88F-05BD-4E26-82C4-DF89A42DCF37}"/>
              </a:ext>
            </a:extLst>
          </p:cNvPr>
          <p:cNvSpPr>
            <a:spLocks noGrp="1"/>
          </p:cNvSpPr>
          <p:nvPr>
            <p:ph type="title"/>
          </p:nvPr>
        </p:nvSpPr>
        <p:spPr/>
        <p:txBody>
          <a:bodyPr/>
          <a:lstStyle/>
          <a:p>
            <a:r>
              <a:rPr lang="en-US" dirty="0"/>
              <a:t>Conclusion of 1000’ and 500’ Analysis</a:t>
            </a:r>
          </a:p>
        </p:txBody>
      </p:sp>
      <p:sp>
        <p:nvSpPr>
          <p:cNvPr id="4" name="Content Placeholder 3">
            <a:extLst>
              <a:ext uri="{FF2B5EF4-FFF2-40B4-BE49-F238E27FC236}">
                <a16:creationId xmlns:a16="http://schemas.microsoft.com/office/drawing/2014/main" id="{BA046C28-FC1E-45C4-9651-B68571BAC7A8}"/>
              </a:ext>
            </a:extLst>
          </p:cNvPr>
          <p:cNvSpPr>
            <a:spLocks noGrp="1"/>
          </p:cNvSpPr>
          <p:nvPr>
            <p:ph idx="1"/>
          </p:nvPr>
        </p:nvSpPr>
        <p:spPr/>
        <p:txBody>
          <a:bodyPr/>
          <a:lstStyle/>
          <a:p>
            <a:r>
              <a:rPr lang="en-US" dirty="0"/>
              <a:t>Malabar West is too small and complex in shape, and not appropriate to “optimize” the scrub based on the “screens of trees” criteria</a:t>
            </a:r>
          </a:p>
          <a:p>
            <a:pPr lvl="1"/>
            <a:r>
              <a:rPr lang="en-US" dirty="0"/>
              <a:t>1000’ analysis:  Zero property left</a:t>
            </a:r>
          </a:p>
          <a:p>
            <a:pPr lvl="1"/>
            <a:r>
              <a:rPr lang="en-US" dirty="0"/>
              <a:t>500’ analysis:  Small, complex area dominated by Malabar Owned ROW and Turkey Creek channel drainage creek.</a:t>
            </a:r>
          </a:p>
          <a:p>
            <a:pPr lvl="1"/>
            <a:r>
              <a:rPr lang="en-US" dirty="0"/>
              <a:t>Note:  Assuming the EEL program should seek specific permission from the Town of Malabar to modify Town of Malabar owned property.  </a:t>
            </a:r>
          </a:p>
          <a:p>
            <a:pPr lvl="2"/>
            <a:r>
              <a:rPr lang="en-US" dirty="0"/>
              <a:t>The ROW is 100’ wide and goes throughout the center of the property.  Gates on both ends were built and are owned by Malabar.  Most tall trees were removed from the ROW during the 2014 restoration.</a:t>
            </a:r>
          </a:p>
          <a:p>
            <a:pPr lvl="1"/>
            <a:r>
              <a:rPr lang="en-US" dirty="0"/>
              <a:t>Note:  The creek that runs through this property directly feeds Turkey Creek channel D and the Indian River Lagoon and is a critical drainage for the Town of Malabar.  </a:t>
            </a:r>
          </a:p>
          <a:p>
            <a:pPr lvl="2"/>
            <a:r>
              <a:rPr lang="en-US" dirty="0"/>
              <a:t>The Town of Malabar maintains this drainage (example:  replaced the drainage pipes that cross under Briar Creek </a:t>
            </a:r>
            <a:r>
              <a:rPr lang="en-US" dirty="0" err="1"/>
              <a:t>blvd</a:t>
            </a:r>
            <a:r>
              <a:rPr lang="en-US" dirty="0"/>
              <a:t> in 2015).</a:t>
            </a:r>
          </a:p>
        </p:txBody>
      </p:sp>
      <p:sp>
        <p:nvSpPr>
          <p:cNvPr id="2" name="Slide Number Placeholder 1">
            <a:extLst>
              <a:ext uri="{FF2B5EF4-FFF2-40B4-BE49-F238E27FC236}">
                <a16:creationId xmlns:a16="http://schemas.microsoft.com/office/drawing/2014/main" id="{8A14B1BE-9AF6-49B2-AC86-6C8C7D121B55}"/>
              </a:ext>
            </a:extLst>
          </p:cNvPr>
          <p:cNvSpPr>
            <a:spLocks noGrp="1"/>
          </p:cNvSpPr>
          <p:nvPr>
            <p:ph type="sldNum" sz="quarter" idx="10"/>
          </p:nvPr>
        </p:nvSpPr>
        <p:spPr/>
        <p:txBody>
          <a:bodyPr/>
          <a:lstStyle/>
          <a:p>
            <a:r>
              <a:rPr lang="en-US"/>
              <a:t>Page </a:t>
            </a:r>
            <a:fld id="{572EC98D-7730-467D-BA6C-4057E06E1230}" type="slidenum">
              <a:rPr lang="en-US" smtClean="0"/>
              <a:pPr/>
              <a:t>8</a:t>
            </a:fld>
            <a:endParaRPr lang="en-US"/>
          </a:p>
        </p:txBody>
      </p:sp>
    </p:spTree>
    <p:extLst>
      <p:ext uri="{BB962C8B-B14F-4D97-AF65-F5344CB8AC3E}">
        <p14:creationId xmlns:p14="http://schemas.microsoft.com/office/powerpoint/2010/main" val="3443010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04C6A-40CA-4BA0-A772-8C938A7AAFD5}"/>
              </a:ext>
            </a:extLst>
          </p:cNvPr>
          <p:cNvSpPr>
            <a:spLocks noGrp="1"/>
          </p:cNvSpPr>
          <p:nvPr>
            <p:ph type="title"/>
          </p:nvPr>
        </p:nvSpPr>
        <p:spPr>
          <a:xfrm>
            <a:off x="2169319" y="71439"/>
            <a:ext cx="7853362" cy="560198"/>
          </a:xfrm>
        </p:spPr>
        <p:txBody>
          <a:bodyPr/>
          <a:lstStyle/>
          <a:p>
            <a:r>
              <a:rPr lang="en-US" dirty="0"/>
              <a:t>Malabar West</a:t>
            </a:r>
          </a:p>
        </p:txBody>
      </p:sp>
      <p:sp>
        <p:nvSpPr>
          <p:cNvPr id="4" name="Content Placeholder 3">
            <a:extLst>
              <a:ext uri="{FF2B5EF4-FFF2-40B4-BE49-F238E27FC236}">
                <a16:creationId xmlns:a16="http://schemas.microsoft.com/office/drawing/2014/main" id="{84C8DD97-2FD5-4BC2-A16C-77AF3897A79A}"/>
              </a:ext>
            </a:extLst>
          </p:cNvPr>
          <p:cNvSpPr>
            <a:spLocks noGrp="1"/>
          </p:cNvSpPr>
          <p:nvPr>
            <p:ph idx="1"/>
          </p:nvPr>
        </p:nvSpPr>
        <p:spPr>
          <a:xfrm>
            <a:off x="475488" y="631637"/>
            <a:ext cx="11265408" cy="5731064"/>
          </a:xfrm>
        </p:spPr>
        <p:txBody>
          <a:bodyPr/>
          <a:lstStyle/>
          <a:p>
            <a:r>
              <a:rPr lang="en-US" dirty="0"/>
              <a:t>Malabar West has an established trail compromise.  We propose to build on that compromise while also recognizing that the </a:t>
            </a:r>
            <a:r>
              <a:rPr lang="en-US" dirty="0" err="1"/>
              <a:t>EELp</a:t>
            </a:r>
            <a:r>
              <a:rPr lang="en-US" dirty="0"/>
              <a:t> wishes to have overall fewer “screening” trees of greater than 15’.  Within Malabar West, in general:</a:t>
            </a:r>
          </a:p>
          <a:p>
            <a:pPr lvl="1"/>
            <a:r>
              <a:rPr lang="en-US" dirty="0"/>
              <a:t>Maintain consideration of the “Trail Buffer” that is +/- 25’ of the trail</a:t>
            </a:r>
          </a:p>
          <a:p>
            <a:pPr lvl="1"/>
            <a:r>
              <a:rPr lang="en-US" dirty="0"/>
              <a:t>Within the Trail Buffer, remove all sand pines, remove taller pine trees as necessary, and remove scrub oaks greater than 15’ except for the areas specifically delineated, keeping all scrub oaks less than 15’.  </a:t>
            </a:r>
          </a:p>
          <a:p>
            <a:pPr lvl="2"/>
            <a:r>
              <a:rPr lang="en-US" dirty="0"/>
              <a:t>Discussion:  Everything we read indicates that trees of less than 15’ are OK.  Elsewhere, </a:t>
            </a:r>
            <a:r>
              <a:rPr lang="en-US" dirty="0" err="1"/>
              <a:t>EELp</a:t>
            </a:r>
            <a:r>
              <a:rPr lang="en-US" dirty="0"/>
              <a:t> has roller chopped or mowed scrub oaks down to 4-6’.  We do not see that this is necessary, but in particular we wish to see a different treatment near the trails.</a:t>
            </a:r>
          </a:p>
          <a:p>
            <a:pPr lvl="1"/>
            <a:r>
              <a:rPr lang="en-US" dirty="0"/>
              <a:t>Outside of the trail buffer, manage the property as you see fit, with the exceptions of:</a:t>
            </a:r>
          </a:p>
          <a:p>
            <a:pPr lvl="1"/>
            <a:r>
              <a:rPr lang="en-US" dirty="0"/>
              <a:t>Specifically delineated areas noted on the next pages</a:t>
            </a:r>
          </a:p>
          <a:p>
            <a:pPr lvl="1"/>
            <a:r>
              <a:rPr lang="en-US" dirty="0"/>
              <a:t>Some trail modifications are suggested, as a “win-win” scenario, with the goal of both advancing the </a:t>
            </a:r>
            <a:r>
              <a:rPr lang="en-US" dirty="0" err="1"/>
              <a:t>EELp</a:t>
            </a:r>
            <a:r>
              <a:rPr lang="en-US" dirty="0"/>
              <a:t> environmental goals, and enhancing the trial users experience.  </a:t>
            </a:r>
          </a:p>
          <a:p>
            <a:pPr lvl="2"/>
            <a:r>
              <a:rPr lang="en-US" dirty="0"/>
              <a:t>There is some precedence for this.  When the State of Florida Forestry did a major restoration on the Cross Florida Greenway, it started out with a “trail optimization” effort, to move trails away from prime scrub to areas where the land managers were more willing to leave more woods and taller overstory. References can be provided. </a:t>
            </a:r>
          </a:p>
        </p:txBody>
      </p:sp>
      <p:sp>
        <p:nvSpPr>
          <p:cNvPr id="3" name="Slide Number Placeholder 2">
            <a:extLst>
              <a:ext uri="{FF2B5EF4-FFF2-40B4-BE49-F238E27FC236}">
                <a16:creationId xmlns:a16="http://schemas.microsoft.com/office/drawing/2014/main" id="{7C4E56AB-795F-4C04-BD28-3DC0611D0E7A}"/>
              </a:ext>
            </a:extLst>
          </p:cNvPr>
          <p:cNvSpPr>
            <a:spLocks noGrp="1"/>
          </p:cNvSpPr>
          <p:nvPr>
            <p:ph type="sldNum" sz="quarter" idx="10"/>
          </p:nvPr>
        </p:nvSpPr>
        <p:spPr/>
        <p:txBody>
          <a:bodyPr/>
          <a:lstStyle/>
          <a:p>
            <a:r>
              <a:rPr lang="en-US"/>
              <a:t>Page </a:t>
            </a:r>
            <a:fld id="{56A6C3CF-00B2-464E-9ADB-5DB6FD32A953}" type="slidenum">
              <a:rPr lang="en-US" smtClean="0"/>
              <a:pPr/>
              <a:t>9</a:t>
            </a:fld>
            <a:endParaRPr lang="en-US"/>
          </a:p>
        </p:txBody>
      </p:sp>
    </p:spTree>
    <p:extLst>
      <p:ext uri="{BB962C8B-B14F-4D97-AF65-F5344CB8AC3E}">
        <p14:creationId xmlns:p14="http://schemas.microsoft.com/office/powerpoint/2010/main" val="86019632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66FF3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38100" cap="flat" cmpd="sng" algn="ctr">
          <a:solidFill>
            <a:srgbClr val="66FF3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10818</TotalTime>
  <Words>3360</Words>
  <Application>Microsoft Office PowerPoint</Application>
  <PresentationFormat>Widescreen</PresentationFormat>
  <Paragraphs>216</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Impact</vt:lpstr>
      <vt:lpstr>Times New Roman</vt:lpstr>
      <vt:lpstr>Trebuchet MS</vt:lpstr>
      <vt:lpstr>Default Design</vt:lpstr>
      <vt:lpstr>Compromise for Discussion (Draft)</vt:lpstr>
      <vt:lpstr>PowerPoint Presentation</vt:lpstr>
      <vt:lpstr>EELs  Restoration and Trail Map </vt:lpstr>
      <vt:lpstr>PowerPoint Presentation</vt:lpstr>
      <vt:lpstr>Malabar West</vt:lpstr>
      <vt:lpstr>PowerPoint Presentation</vt:lpstr>
      <vt:lpstr>PowerPoint Presentation</vt:lpstr>
      <vt:lpstr>Conclusion of 1000’ and 500’ Analysis</vt:lpstr>
      <vt:lpstr>Malabar West</vt:lpstr>
      <vt:lpstr>PowerPoint Presentation</vt:lpstr>
      <vt:lpstr>PowerPoint Presentation</vt:lpstr>
      <vt:lpstr>PowerPoint Presentation</vt:lpstr>
      <vt:lpstr>PowerPoint Presentation</vt:lpstr>
      <vt:lpstr>PowerPoint Presentation</vt:lpstr>
      <vt:lpstr>PowerPoint Presentation</vt:lpstr>
      <vt:lpstr>Nearby Location from 2001</vt:lpstr>
      <vt:lpstr>PowerPoint Presentation</vt:lpstr>
      <vt:lpstr>PowerPoint Presentation</vt:lpstr>
      <vt:lpstr>PowerPoint Presentation</vt:lpstr>
      <vt:lpstr>PowerPoint Presentation</vt:lpstr>
      <vt:lpstr>PowerPoint Presentation</vt:lpstr>
      <vt:lpstr>PowerPoint Presentation</vt:lpstr>
    </vt:vector>
  </TitlesOfParts>
  <Company>Harris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Trail and Parks Trailpartners Residents for Linear Trails and Parks</dc:title>
  <dc:creator>Adam C. HILL</dc:creator>
  <cp:lastModifiedBy>Hann, Murray (US) - SAS</cp:lastModifiedBy>
  <cp:revision>257</cp:revision>
  <cp:lastPrinted>2002-08-08T02:44:26Z</cp:lastPrinted>
  <dcterms:created xsi:type="dcterms:W3CDTF">1999-07-16T13:38:27Z</dcterms:created>
  <dcterms:modified xsi:type="dcterms:W3CDTF">2022-01-13T23:15:19Z</dcterms:modified>
</cp:coreProperties>
</file>